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74" r:id="rId2"/>
    <p:sldId id="909" r:id="rId3"/>
    <p:sldId id="396" r:id="rId4"/>
    <p:sldId id="1217" r:id="rId5"/>
    <p:sldId id="397" r:id="rId6"/>
    <p:sldId id="267" r:id="rId7"/>
    <p:sldId id="364" r:id="rId8"/>
    <p:sldId id="343" r:id="rId9"/>
    <p:sldId id="888" r:id="rId10"/>
    <p:sldId id="370" r:id="rId11"/>
    <p:sldId id="371" r:id="rId12"/>
    <p:sldId id="362" r:id="rId13"/>
    <p:sldId id="365" r:id="rId14"/>
    <p:sldId id="339" r:id="rId15"/>
    <p:sldId id="884" r:id="rId16"/>
    <p:sldId id="893" r:id="rId17"/>
    <p:sldId id="1232" r:id="rId18"/>
    <p:sldId id="1230" r:id="rId19"/>
    <p:sldId id="1218" r:id="rId20"/>
    <p:sldId id="896" r:id="rId21"/>
    <p:sldId id="1228" r:id="rId22"/>
    <p:sldId id="895" r:id="rId23"/>
    <p:sldId id="899" r:id="rId24"/>
    <p:sldId id="892" r:id="rId25"/>
    <p:sldId id="900" r:id="rId26"/>
    <p:sldId id="894" r:id="rId27"/>
    <p:sldId id="901" r:id="rId28"/>
    <p:sldId id="902" r:id="rId29"/>
    <p:sldId id="903" r:id="rId30"/>
    <p:sldId id="399" r:id="rId31"/>
    <p:sldId id="346" r:id="rId32"/>
    <p:sldId id="347" r:id="rId33"/>
    <p:sldId id="348" r:id="rId34"/>
    <p:sldId id="284" r:id="rId35"/>
    <p:sldId id="401" r:id="rId36"/>
    <p:sldId id="898" r:id="rId37"/>
    <p:sldId id="906" r:id="rId38"/>
    <p:sldId id="908" r:id="rId39"/>
    <p:sldId id="405" r:id="rId40"/>
    <p:sldId id="1219" r:id="rId41"/>
    <p:sldId id="1220" r:id="rId42"/>
    <p:sldId id="1221" r:id="rId43"/>
    <p:sldId id="1222" r:id="rId44"/>
    <p:sldId id="1223" r:id="rId45"/>
    <p:sldId id="1224" r:id="rId46"/>
    <p:sldId id="1225" r:id="rId47"/>
    <p:sldId id="1234" r:id="rId48"/>
    <p:sldId id="1235" r:id="rId49"/>
    <p:sldId id="1233" r:id="rId50"/>
    <p:sldId id="827" r:id="rId51"/>
    <p:sldId id="1229" r:id="rId52"/>
    <p:sldId id="1236" r:id="rId53"/>
    <p:sldId id="1227" r:id="rId54"/>
    <p:sldId id="844" r:id="rId55"/>
    <p:sldId id="349" r:id="rId56"/>
    <p:sldId id="1226" r:id="rId57"/>
    <p:sldId id="283" r:id="rId5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38D4CF-A7F0-43E9-B10A-B78091E3B8FA}" v="3" dt="2022-06-03T06:15:10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9038D4CF-A7F0-43E9-B10A-B78091E3B8FA}"/>
    <pc:docChg chg="custSel modSld">
      <pc:chgData name="Biersach, David" userId="14a9feb0-85a7-4da4-be8a-c1e22b637acc" providerId="ADAL" clId="{9038D4CF-A7F0-43E9-B10A-B78091E3B8FA}" dt="2022-06-03T06:15:10.896" v="3" actId="20577"/>
      <pc:docMkLst>
        <pc:docMk/>
      </pc:docMkLst>
      <pc:sldChg chg="modSp mod">
        <pc:chgData name="Biersach, David" userId="14a9feb0-85a7-4da4-be8a-c1e22b637acc" providerId="ADAL" clId="{9038D4CF-A7F0-43E9-B10A-B78091E3B8FA}" dt="2022-06-03T06:15:10.893" v="2" actId="27636"/>
        <pc:sldMkLst>
          <pc:docMk/>
          <pc:sldMk cId="3841371092" sldId="283"/>
        </pc:sldMkLst>
        <pc:spChg chg="mod">
          <ac:chgData name="Biersach, David" userId="14a9feb0-85a7-4da4-be8a-c1e22b637acc" providerId="ADAL" clId="{9038D4CF-A7F0-43E9-B10A-B78091E3B8FA}" dt="2022-06-03T06:15:10.893" v="2" actId="27636"/>
          <ac:spMkLst>
            <pc:docMk/>
            <pc:sldMk cId="3841371092" sldId="283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9038D4CF-A7F0-43E9-B10A-B78091E3B8FA}" dt="2022-06-03T06:15:10.896" v="3" actId="20577"/>
        <pc:sldMkLst>
          <pc:docMk/>
          <pc:sldMk cId="901817266" sldId="906"/>
        </pc:sldMkLst>
        <pc:spChg chg="mod">
          <ac:chgData name="Biersach, David" userId="14a9feb0-85a7-4da4-be8a-c1e22b637acc" providerId="ADAL" clId="{9038D4CF-A7F0-43E9-B10A-B78091E3B8FA}" dt="2022-06-03T06:15:10.896" v="3" actId="20577"/>
          <ac:spMkLst>
            <pc:docMk/>
            <pc:sldMk cId="901817266" sldId="90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506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56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5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7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1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90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54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91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659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nl.gov/newsroom/news.php?a=213064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youtube.com/watch?v=ZOr0Ih6skM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RCDLre1b4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Q-Quantum-Terry-Rudolph/dp/0999063502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Q-Quantum-Terry-Rudolph/dp/0999063502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0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www.amazon.com/Q-Quantum-Terry-Rudolph/dp/0999063502" TargetMode="Externa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qiskit" TargetMode="External"/><Relationship Id="rId3" Type="http://schemas.openxmlformats.org/officeDocument/2006/relationships/hyperlink" Target="https://www.learnpython.org/" TargetMode="External"/><Relationship Id="rId7" Type="http://schemas.openxmlformats.org/officeDocument/2006/relationships/hyperlink" Target="https://qiskit.org/learn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ullstackpython.com/" TargetMode="External"/><Relationship Id="rId5" Type="http://schemas.openxmlformats.org/officeDocument/2006/relationships/hyperlink" Target="https://www.w3schools.com/python" TargetMode="External"/><Relationship Id="rId4" Type="http://schemas.openxmlformats.org/officeDocument/2006/relationships/hyperlink" Target="https://realpython.com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sgXRPV0R3A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brookhavenlab.sharepoint.com/sites/QIS101/Upload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cord.gg/EpjZQwQ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01</a:t>
              </a:r>
            </a:p>
            <a:p>
              <a:pPr algn="ctr"/>
              <a:r>
                <a:rPr lang="en-US" dirty="0"/>
                <a:t>Introducing</a:t>
              </a:r>
            </a:p>
            <a:p>
              <a:pPr algn="ctr"/>
              <a:r>
                <a:rPr lang="en-US" dirty="0"/>
                <a:t>Quantum Computing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rgbClr val="FF0000"/>
                </a:solidFill>
                <a:latin typeface="+mn-lt"/>
              </a:rPr>
              <a:t>Example SciComp Topic</a:t>
            </a:r>
            <a:br>
              <a:rPr lang="en-US" sz="3200">
                <a:latin typeface="+mn-lt"/>
              </a:rPr>
            </a:br>
            <a:r>
              <a:rPr lang="en-US" sz="3200" b="1">
                <a:latin typeface="+mn-lt"/>
              </a:rPr>
              <a:t>Multidimensional Interpolation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8997" y="5404962"/>
            <a:ext cx="6046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A first order 3-D approximation of the ocean floor based upon only 220 sample (red) points (sonar timings)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0390B7-9121-4464-9BAC-D4D38FE1C65D}"/>
              </a:ext>
            </a:extLst>
          </p:cNvPr>
          <p:cNvGrpSpPr/>
          <p:nvPr/>
        </p:nvGrpSpPr>
        <p:grpSpPr>
          <a:xfrm>
            <a:off x="479674" y="2095856"/>
            <a:ext cx="8184653" cy="2793233"/>
            <a:chOff x="383459" y="2095856"/>
            <a:chExt cx="8184653" cy="27932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91F1EC-1CBB-42B7-9CAD-0BD1976A8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59" y="2095856"/>
              <a:ext cx="4034258" cy="279323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4216E3-13C9-475C-BDB0-3E29B651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8982" y="2095856"/>
              <a:ext cx="3909130" cy="27932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5F02DF-1D6E-4ECB-A451-7490000EDC25}"/>
              </a:ext>
            </a:extLst>
          </p:cNvPr>
          <p:cNvCxnSpPr/>
          <p:nvPr/>
        </p:nvCxnSpPr>
        <p:spPr>
          <a:xfrm flipV="1">
            <a:off x="4889090" y="4476135"/>
            <a:ext cx="678426" cy="9733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97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F89753C-AF02-4C48-BA01-2DD49BFB4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As </a:t>
            </a:r>
            <a:r>
              <a:rPr lang="en-US" sz="3200" u="sng">
                <a:latin typeface="+mn-lt"/>
              </a:rPr>
              <a:t>Translational</a:t>
            </a:r>
            <a:r>
              <a:rPr lang="en-US" sz="3200">
                <a:latin typeface="+mn-lt"/>
              </a:rPr>
              <a:t> Science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631" y="2488116"/>
            <a:ext cx="3570748" cy="19722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605471-EEBB-469B-9882-79A6574F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887" y="2539019"/>
            <a:ext cx="4242483" cy="2108228"/>
          </a:xfrm>
          <a:prstGeom prst="rect">
            <a:avLst/>
          </a:prstGeom>
        </p:spPr>
      </p:pic>
      <p:cxnSp>
        <p:nvCxnSpPr>
          <p:cNvPr id="11" name="Elbow Connector 10"/>
          <p:cNvCxnSpPr>
            <a:cxnSpLocks/>
            <a:stCxn id="17" idx="1"/>
            <a:endCxn id="16" idx="3"/>
          </p:cNvCxnSpPr>
          <p:nvPr/>
        </p:nvCxnSpPr>
        <p:spPr>
          <a:xfrm>
            <a:off x="4001502" y="3656503"/>
            <a:ext cx="1098289" cy="265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26" idx="1"/>
            <a:endCxn id="15" idx="3"/>
          </p:cNvCxnSpPr>
          <p:nvPr/>
        </p:nvCxnSpPr>
        <p:spPr>
          <a:xfrm flipV="1">
            <a:off x="1874920" y="3989789"/>
            <a:ext cx="3224872" cy="309465"/>
          </a:xfrm>
          <a:prstGeom prst="bentConnector3">
            <a:avLst>
              <a:gd name="adj1" fmla="val 2210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cxnSpLocks/>
            <a:stCxn id="19" idx="1"/>
            <a:endCxn id="14" idx="3"/>
          </p:cNvCxnSpPr>
          <p:nvPr/>
        </p:nvCxnSpPr>
        <p:spPr>
          <a:xfrm>
            <a:off x="2151259" y="2790676"/>
            <a:ext cx="2948534" cy="1371689"/>
          </a:xfrm>
          <a:prstGeom prst="bentConnector3">
            <a:avLst>
              <a:gd name="adj1" fmla="val 6900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cxnSpLocks/>
            <a:stCxn id="29" idx="1"/>
            <a:endCxn id="6" idx="3"/>
          </p:cNvCxnSpPr>
          <p:nvPr/>
        </p:nvCxnSpPr>
        <p:spPr>
          <a:xfrm>
            <a:off x="2091650" y="3295224"/>
            <a:ext cx="3008143" cy="1039717"/>
          </a:xfrm>
          <a:prstGeom prst="bentConnector3">
            <a:avLst>
              <a:gd name="adj1" fmla="val 2891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stCxn id="22" idx="3"/>
            <a:endCxn id="25" idx="3"/>
          </p:cNvCxnSpPr>
          <p:nvPr/>
        </p:nvCxnSpPr>
        <p:spPr>
          <a:xfrm rot="10800000" flipH="1" flipV="1">
            <a:off x="623996" y="3156532"/>
            <a:ext cx="4226591" cy="1335817"/>
          </a:xfrm>
          <a:prstGeom prst="bentConnector3">
            <a:avLst>
              <a:gd name="adj1" fmla="val -540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C473409-C074-4F6D-8BAA-C5A2999A3E53}"/>
              </a:ext>
            </a:extLst>
          </p:cNvPr>
          <p:cNvSpPr/>
          <p:nvPr/>
        </p:nvSpPr>
        <p:spPr>
          <a:xfrm flipH="1" flipV="1">
            <a:off x="5099793" y="4256359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876096-EF53-41E1-B8AC-FC0BC5A60601}"/>
              </a:ext>
            </a:extLst>
          </p:cNvPr>
          <p:cNvSpPr/>
          <p:nvPr/>
        </p:nvSpPr>
        <p:spPr>
          <a:xfrm flipH="1" flipV="1">
            <a:off x="5099793" y="4083783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0CBBC-B83F-43D5-A36C-71FBBE1510BD}"/>
              </a:ext>
            </a:extLst>
          </p:cNvPr>
          <p:cNvSpPr/>
          <p:nvPr/>
        </p:nvSpPr>
        <p:spPr>
          <a:xfrm flipH="1" flipV="1">
            <a:off x="5099792" y="3911207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6E589D-0ACD-4973-B69E-A9D333D97005}"/>
              </a:ext>
            </a:extLst>
          </p:cNvPr>
          <p:cNvSpPr/>
          <p:nvPr/>
        </p:nvSpPr>
        <p:spPr>
          <a:xfrm flipH="1" flipV="1">
            <a:off x="5099791" y="358057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6809B2-BE2C-4B49-9F03-A87D26340C79}"/>
              </a:ext>
            </a:extLst>
          </p:cNvPr>
          <p:cNvSpPr/>
          <p:nvPr/>
        </p:nvSpPr>
        <p:spPr>
          <a:xfrm flipH="1" flipV="1">
            <a:off x="3687265" y="357792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5BAF430-A278-4520-AE3F-7C8C9BA4C58F}"/>
              </a:ext>
            </a:extLst>
          </p:cNvPr>
          <p:cNvSpPr/>
          <p:nvPr/>
        </p:nvSpPr>
        <p:spPr>
          <a:xfrm flipH="1" flipV="1">
            <a:off x="1837022" y="2712094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43397A-32E4-4131-AC86-85242EBA065C}"/>
              </a:ext>
            </a:extLst>
          </p:cNvPr>
          <p:cNvSpPr/>
          <p:nvPr/>
        </p:nvSpPr>
        <p:spPr>
          <a:xfrm flipH="1" flipV="1">
            <a:off x="623997" y="3077951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67F5F1-F3E7-4408-B501-E92D2801DCA3}"/>
              </a:ext>
            </a:extLst>
          </p:cNvPr>
          <p:cNvSpPr/>
          <p:nvPr/>
        </p:nvSpPr>
        <p:spPr>
          <a:xfrm flipH="1" flipV="1">
            <a:off x="4850588" y="4413768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19A553-146F-4A2A-AE89-3C357E99C3F4}"/>
              </a:ext>
            </a:extLst>
          </p:cNvPr>
          <p:cNvSpPr/>
          <p:nvPr/>
        </p:nvSpPr>
        <p:spPr>
          <a:xfrm flipH="1" flipV="1">
            <a:off x="1560683" y="422067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9DDD28-DC06-498F-8D4C-FD37F0B6A2FE}"/>
              </a:ext>
            </a:extLst>
          </p:cNvPr>
          <p:cNvSpPr/>
          <p:nvPr/>
        </p:nvSpPr>
        <p:spPr>
          <a:xfrm flipH="1" flipV="1">
            <a:off x="1777413" y="3216642"/>
            <a:ext cx="314237" cy="157164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C1B0C7-0A62-47C1-8801-7929154C6D67}"/>
              </a:ext>
            </a:extLst>
          </p:cNvPr>
          <p:cNvSpPr txBox="1"/>
          <p:nvPr/>
        </p:nvSpPr>
        <p:spPr>
          <a:xfrm>
            <a:off x="1318597" y="5181807"/>
            <a:ext cx="6583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SciComp is the ability to translate mathematical expressions of scientific concepts into correct and efficient software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AE3956-4167-4E5E-9EE7-076D569A2F17}"/>
              </a:ext>
            </a:extLst>
          </p:cNvPr>
          <p:cNvSpPr txBox="1"/>
          <p:nvPr/>
        </p:nvSpPr>
        <p:spPr>
          <a:xfrm>
            <a:off x="1382112" y="1741699"/>
            <a:ext cx="6456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"The algorithm that almost won the cold war"</a:t>
            </a:r>
          </a:p>
        </p:txBody>
      </p:sp>
    </p:spTree>
    <p:extLst>
      <p:ext uri="{BB962C8B-B14F-4D97-AF65-F5344CB8AC3E}">
        <p14:creationId xmlns:p14="http://schemas.microsoft.com/office/powerpoint/2010/main" val="264920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5" grpId="0"/>
      <p:bldP spid="16" grpId="0"/>
      <p:bldP spid="17" grpId="0"/>
      <p:bldP spid="19" grpId="0"/>
      <p:bldP spid="22" grpId="0"/>
      <p:bldP spid="25" grpId="0"/>
      <p:bldP spid="26" grpId="0"/>
      <p:bldP spid="29" grpId="0"/>
      <p:bldP spid="21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8FCD83-A5CE-4F43-AEAF-4B9D171D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652" y="1468581"/>
            <a:ext cx="6064888" cy="5196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F7452-2271-4691-81C0-1F3425121E44}"/>
              </a:ext>
            </a:extLst>
          </p:cNvPr>
          <p:cNvSpPr/>
          <p:nvPr/>
        </p:nvSpPr>
        <p:spPr>
          <a:xfrm>
            <a:off x="2027904" y="1873046"/>
            <a:ext cx="840658" cy="25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870B6E-6828-41C5-9FDF-CFC827BD0A87}"/>
              </a:ext>
            </a:extLst>
          </p:cNvPr>
          <p:cNvSpPr/>
          <p:nvPr/>
        </p:nvSpPr>
        <p:spPr>
          <a:xfrm>
            <a:off x="6037621" y="2572480"/>
            <a:ext cx="1358696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1066DC-1BF6-4C25-A931-A9DA617AD057}"/>
              </a:ext>
            </a:extLst>
          </p:cNvPr>
          <p:cNvSpPr/>
          <p:nvPr/>
        </p:nvSpPr>
        <p:spPr>
          <a:xfrm>
            <a:off x="6013656" y="4601110"/>
            <a:ext cx="1382662" cy="416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BEA196-B8E3-433D-82A4-70DDC757183D}"/>
              </a:ext>
            </a:extLst>
          </p:cNvPr>
          <p:cNvSpPr/>
          <p:nvPr/>
        </p:nvSpPr>
        <p:spPr>
          <a:xfrm>
            <a:off x="6037622" y="6121284"/>
            <a:ext cx="1358696" cy="365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60665C-224F-4378-BF6C-5F91B82E9311}"/>
              </a:ext>
            </a:extLst>
          </p:cNvPr>
          <p:cNvCxnSpPr/>
          <p:nvPr/>
        </p:nvCxnSpPr>
        <p:spPr>
          <a:xfrm>
            <a:off x="4572000" y="2013155"/>
            <a:ext cx="157807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9653ED-077D-44EB-8829-9401FD3374AA}"/>
              </a:ext>
            </a:extLst>
          </p:cNvPr>
          <p:cNvSpPr/>
          <p:nvPr/>
        </p:nvSpPr>
        <p:spPr>
          <a:xfrm>
            <a:off x="3352801" y="3175821"/>
            <a:ext cx="840658" cy="253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8" y="1529452"/>
            <a:ext cx="8249584" cy="402803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59932B-AA21-429C-A5AF-318631CBE1FB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>
                <a:latin typeface="+mn-lt"/>
              </a:rPr>
              <a:t>SciComp = The </a:t>
            </a:r>
            <a:r>
              <a:rPr lang="en-US" sz="3200" u="sng">
                <a:latin typeface="+mn-lt"/>
              </a:rPr>
              <a:t>Pathway</a:t>
            </a:r>
            <a:r>
              <a:rPr lang="en-US" sz="3200">
                <a:latin typeface="+mn-lt"/>
              </a:rPr>
              <a:t> to Internships</a:t>
            </a:r>
          </a:p>
        </p:txBody>
      </p:sp>
    </p:spTree>
    <p:extLst>
      <p:ext uri="{BB962C8B-B14F-4D97-AF65-F5344CB8AC3E}">
        <p14:creationId xmlns:p14="http://schemas.microsoft.com/office/powerpoint/2010/main" val="117354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19" y="325955"/>
            <a:ext cx="7194962" cy="63955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9C616-31EF-432C-8694-17C0DBE9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724626-75BA-A11F-4CFF-0B67774D15DB}"/>
              </a:ext>
            </a:extLst>
          </p:cNvPr>
          <p:cNvSpPr txBox="1"/>
          <p:nvPr/>
        </p:nvSpPr>
        <p:spPr>
          <a:xfrm>
            <a:off x="1963711" y="3915304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https://www.bnl.gov/newsroom/news.php?a=26599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06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0C3AD-EEE5-4181-ACD3-BE8D7D67D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99" y="301923"/>
            <a:ext cx="6366002" cy="62541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CC310-2247-8C3E-2A09-B4D501B0DCEB}"/>
              </a:ext>
            </a:extLst>
          </p:cNvPr>
          <p:cNvSpPr txBox="1"/>
          <p:nvPr/>
        </p:nvSpPr>
        <p:spPr>
          <a:xfrm>
            <a:off x="1963711" y="5987019"/>
            <a:ext cx="521657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https://www.bnl.gov/newsroom/news.php?a=213064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About Your Fellow Participants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welcome 45 students from around the USA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CA, IL, KY, LA, MA, MD, MS, NJ, NY, PA, PR, RI, TN, TX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The are two teaching assistants here (TA) to help you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cherish and protect diversity and inclusion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85% </a:t>
            </a:r>
            <a:r>
              <a:rPr lang="en-US" sz="2000" dirty="0"/>
              <a:t>are Black/African, Hispanic/Latino, Native American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female, two students are LGBTQ/Cis/Non-Binary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Experience varies widely within this group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52% </a:t>
            </a:r>
            <a:r>
              <a:rPr lang="en-US" sz="2000" dirty="0"/>
              <a:t>are freshmen or sophomore undergraduates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50% </a:t>
            </a:r>
            <a:r>
              <a:rPr lang="en-US" sz="2000" dirty="0"/>
              <a:t>have never taken a course in computer programming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b="1" dirty="0"/>
              <a:t>25% </a:t>
            </a:r>
            <a:r>
              <a:rPr lang="en-US" sz="2000" dirty="0"/>
              <a:t>have never taken a course in calculus or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890280-3F07-8B40-3BD1-24E58CE8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405153"/>
            <a:ext cx="8277072" cy="46620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A689C3-79B7-9262-77DF-E253084ADC3C}"/>
              </a:ext>
            </a:extLst>
          </p:cNvPr>
          <p:cNvSpPr/>
          <p:nvPr/>
        </p:nvSpPr>
        <p:spPr>
          <a:xfrm>
            <a:off x="463444" y="1412648"/>
            <a:ext cx="2189815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3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Your Teaching Assistants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51DE7-8772-9F29-A75A-89D1C800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4" y="1541313"/>
            <a:ext cx="8277072" cy="4462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7C153DF-9C50-DDF2-C098-CE3091A77B17}"/>
              </a:ext>
            </a:extLst>
          </p:cNvPr>
          <p:cNvSpPr/>
          <p:nvPr/>
        </p:nvSpPr>
        <p:spPr>
          <a:xfrm>
            <a:off x="920644" y="2282078"/>
            <a:ext cx="2579559" cy="446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4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706727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https://www.youtube.com/watch?v=ZOr0Ih6skMg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ED88B3-4AAA-98C9-CBF2-A4C88748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560" y="1764318"/>
            <a:ext cx="6280879" cy="37442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B55A45-7EBF-BA87-DB3E-9094BD7C5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09" y="494930"/>
            <a:ext cx="7802380" cy="79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1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367701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My name is </a:t>
            </a:r>
            <a:r>
              <a:rPr lang="en-US" sz="2400" b="1" dirty="0"/>
              <a:t>Dave Biersach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Senior Technology Architect at BNL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a 1989 graduate of the United States Military Academy at West Point, and I served in the Persian Gulf War as a Combat Engineer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worked for DARPA developing satellite counter-reconnaissance search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worked at </a:t>
            </a:r>
            <a:r>
              <a:rPr lang="en-US" sz="2400" b="1" dirty="0">
                <a:solidFill>
                  <a:srgbClr val="FF0000"/>
                </a:solidFill>
              </a:rPr>
              <a:t>Microsoft</a:t>
            </a:r>
            <a:r>
              <a:rPr lang="en-US" sz="2400" dirty="0"/>
              <a:t> &amp; </a:t>
            </a:r>
            <a:r>
              <a:rPr lang="en-US" sz="2400" b="1" dirty="0">
                <a:solidFill>
                  <a:srgbClr val="0070C0"/>
                </a:solidFill>
              </a:rPr>
              <a:t>Pfizer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have been married 30 years, have three adult children, and have mentored students for the past 15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0624" y="2588332"/>
            <a:ext cx="1724526" cy="21224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351" y="5092665"/>
            <a:ext cx="1733073" cy="11680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871" y="621130"/>
            <a:ext cx="1660952" cy="17052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30A199-D236-42A3-A225-70CD01155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833" y="2681302"/>
            <a:ext cx="1552027" cy="205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There are specific problem domains where quantum computing can offer </a:t>
            </a:r>
            <a:r>
              <a:rPr lang="en-US" sz="2400" b="1" dirty="0">
                <a:solidFill>
                  <a:srgbClr val="FF0000"/>
                </a:solidFill>
              </a:rPr>
              <a:t>special advantages </a:t>
            </a:r>
            <a:r>
              <a:rPr lang="en-US" sz="2400" dirty="0"/>
              <a:t>versus classical scientific computing – you simply cannot ignore it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QIS </a:t>
            </a:r>
            <a:r>
              <a:rPr lang="en-US" sz="2400" b="1" dirty="0"/>
              <a:t>does not replace </a:t>
            </a:r>
            <a:r>
              <a:rPr lang="en-US" sz="2400" dirty="0"/>
              <a:t>SciComp – much of the coding you will do in </a:t>
            </a:r>
            <a:r>
              <a:rPr lang="en-US" sz="2400" i="1" dirty="0"/>
              <a:t>science</a:t>
            </a:r>
            <a:r>
              <a:rPr lang="en-US" sz="2400" dirty="0"/>
              <a:t> will be classical programming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"spin adverse" – avoid overselling quantum computing – know the </a:t>
            </a:r>
            <a:r>
              <a:rPr lang="en-US" sz="2400" b="1" dirty="0">
                <a:solidFill>
                  <a:srgbClr val="00B050"/>
                </a:solidFill>
              </a:rPr>
              <a:t>ground state </a:t>
            </a:r>
            <a:r>
              <a:rPr lang="en-US" sz="2400" dirty="0"/>
              <a:t>and avoid pontificating QIS hype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smart enough to know that </a:t>
            </a:r>
            <a:r>
              <a:rPr lang="en-US" sz="2400" i="1" dirty="0"/>
              <a:t>we don’t know </a:t>
            </a:r>
            <a:r>
              <a:rPr lang="en-US" sz="2400" dirty="0"/>
              <a:t>– the future impact of quantum computing is </a:t>
            </a:r>
            <a:r>
              <a:rPr lang="en-US" sz="2400" u="sng" dirty="0"/>
              <a:t>unknown</a:t>
            </a:r>
            <a:r>
              <a:rPr lang="en-US" sz="2400" dirty="0"/>
              <a:t> at this point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rush into quantum programming </a:t>
            </a:r>
            <a:r>
              <a:rPr lang="en-US" sz="2400" b="1" dirty="0">
                <a:solidFill>
                  <a:srgbClr val="7030A0"/>
                </a:solidFill>
              </a:rPr>
              <a:t>if you don't know how to program</a:t>
            </a:r>
            <a:r>
              <a:rPr lang="en-US" sz="2400" dirty="0"/>
              <a:t> classical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5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Quantum Computing vs. SciComp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7BF3E6-56B1-3AB1-354F-348BEF451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8" y="1603492"/>
            <a:ext cx="7585023" cy="42858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ACB60F-F3B3-F352-BC14-FEE4F60DFDFD}"/>
              </a:ext>
            </a:extLst>
          </p:cNvPr>
          <p:cNvCxnSpPr>
            <a:cxnSpLocks/>
          </p:cNvCxnSpPr>
          <p:nvPr/>
        </p:nvCxnSpPr>
        <p:spPr>
          <a:xfrm>
            <a:off x="1806315" y="4362138"/>
            <a:ext cx="414998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09C11B-4962-875F-09C1-6B9BF7D6F608}"/>
              </a:ext>
            </a:extLst>
          </p:cNvPr>
          <p:cNvSpPr/>
          <p:nvPr/>
        </p:nvSpPr>
        <p:spPr>
          <a:xfrm>
            <a:off x="3598068" y="2735705"/>
            <a:ext cx="1056377" cy="247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AA9994-16BF-A21E-6171-A52DCF103660}"/>
              </a:ext>
            </a:extLst>
          </p:cNvPr>
          <p:cNvSpPr/>
          <p:nvPr/>
        </p:nvSpPr>
        <p:spPr>
          <a:xfrm>
            <a:off x="3745706" y="4769645"/>
            <a:ext cx="2138363" cy="27860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1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From "Feel Good" to Solving Actual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B6EA8C-19C9-49FB-B49C-8841EE476BC5}"/>
              </a:ext>
            </a:extLst>
          </p:cNvPr>
          <p:cNvCxnSpPr>
            <a:cxnSpLocks/>
          </p:cNvCxnSpPr>
          <p:nvPr/>
        </p:nvCxnSpPr>
        <p:spPr>
          <a:xfrm>
            <a:off x="856328" y="2171700"/>
            <a:ext cx="7431344" cy="0"/>
          </a:xfrm>
          <a:prstGeom prst="line">
            <a:avLst/>
          </a:prstGeom>
          <a:ln w="28575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BEC0C4-CDDD-4AC3-B3B9-DE906575199B}"/>
              </a:ext>
            </a:extLst>
          </p:cNvPr>
          <p:cNvCxnSpPr>
            <a:cxnSpLocks/>
          </p:cNvCxnSpPr>
          <p:nvPr/>
        </p:nvCxnSpPr>
        <p:spPr>
          <a:xfrm>
            <a:off x="85632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43119D-768F-4A11-B856-D13942C406D3}"/>
              </a:ext>
            </a:extLst>
          </p:cNvPr>
          <p:cNvCxnSpPr>
            <a:cxnSpLocks/>
          </p:cNvCxnSpPr>
          <p:nvPr/>
        </p:nvCxnSpPr>
        <p:spPr>
          <a:xfrm>
            <a:off x="8287674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4FDF68-D54E-4D13-80B0-6666D6F94099}"/>
              </a:ext>
            </a:extLst>
          </p:cNvPr>
          <p:cNvCxnSpPr>
            <a:cxnSpLocks/>
          </p:cNvCxnSpPr>
          <p:nvPr/>
        </p:nvCxnSpPr>
        <p:spPr>
          <a:xfrm>
            <a:off x="2167706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02A03D-8228-476B-B9CA-8D7F6C62702F}"/>
              </a:ext>
            </a:extLst>
          </p:cNvPr>
          <p:cNvCxnSpPr>
            <a:cxnSpLocks/>
          </p:cNvCxnSpPr>
          <p:nvPr/>
        </p:nvCxnSpPr>
        <p:spPr>
          <a:xfrm>
            <a:off x="344113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F7B9A-B987-4C95-B5AD-5A76F9ACC95D}"/>
              </a:ext>
            </a:extLst>
          </p:cNvPr>
          <p:cNvCxnSpPr>
            <a:cxnSpLocks/>
          </p:cNvCxnSpPr>
          <p:nvPr/>
        </p:nvCxnSpPr>
        <p:spPr>
          <a:xfrm>
            <a:off x="5068222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60AC8A-BFFE-4C0C-9F2A-5F0DEBC02479}"/>
              </a:ext>
            </a:extLst>
          </p:cNvPr>
          <p:cNvCxnSpPr>
            <a:cxnSpLocks/>
          </p:cNvCxnSpPr>
          <p:nvPr/>
        </p:nvCxnSpPr>
        <p:spPr>
          <a:xfrm>
            <a:off x="6286345" y="1968910"/>
            <a:ext cx="0" cy="4055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CC3583-0A17-4EFB-AA35-098C8DB25747}"/>
              </a:ext>
            </a:extLst>
          </p:cNvPr>
          <p:cNvSpPr txBox="1"/>
          <p:nvPr/>
        </p:nvSpPr>
        <p:spPr>
          <a:xfrm>
            <a:off x="365943" y="1600200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NOVA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D98D-1F88-407B-8FF5-78CF4FDA5F01}"/>
              </a:ext>
            </a:extLst>
          </p:cNvPr>
          <p:cNvSpPr txBox="1"/>
          <p:nvPr/>
        </p:nvSpPr>
        <p:spPr>
          <a:xfrm>
            <a:off x="7797291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Nobel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A1111F-8D86-48FB-BEE1-562548255CDE}"/>
              </a:ext>
            </a:extLst>
          </p:cNvPr>
          <p:cNvSpPr txBox="1"/>
          <p:nvPr/>
        </p:nvSpPr>
        <p:spPr>
          <a:xfrm>
            <a:off x="26270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Superficial</a:t>
            </a:r>
          </a:p>
          <a:p>
            <a:pPr algn="ctr"/>
            <a:r>
              <a:rPr lang="en-US" sz="1600" dirty="0"/>
              <a:t>Wonder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B90A2-F1D2-4236-8B51-05F83CE20B98}"/>
              </a:ext>
            </a:extLst>
          </p:cNvPr>
          <p:cNvSpPr txBox="1"/>
          <p:nvPr/>
        </p:nvSpPr>
        <p:spPr>
          <a:xfrm>
            <a:off x="1574083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Metaphors &amp; Games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AACF62-F424-4BE5-9A3D-59644FDDCA0C}"/>
              </a:ext>
            </a:extLst>
          </p:cNvPr>
          <p:cNvSpPr txBox="1"/>
          <p:nvPr/>
        </p:nvSpPr>
        <p:spPr>
          <a:xfrm>
            <a:off x="2795740" y="2436877"/>
            <a:ext cx="1290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Mathematics</a:t>
            </a:r>
          </a:p>
          <a:p>
            <a:pPr algn="ctr"/>
            <a:r>
              <a:rPr lang="en-US" sz="1600"/>
              <a:t>&amp; Coding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38FDD-6CEC-4BAB-B2D7-E270DBD7A2DF}"/>
              </a:ext>
            </a:extLst>
          </p:cNvPr>
          <p:cNvSpPr txBox="1"/>
          <p:nvPr/>
        </p:nvSpPr>
        <p:spPr>
          <a:xfrm>
            <a:off x="4474599" y="2436877"/>
            <a:ext cx="118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Theory</a:t>
            </a:r>
          </a:p>
          <a:p>
            <a:pPr algn="ctr"/>
            <a:r>
              <a:rPr lang="en-US" sz="1600"/>
              <a:t>&amp;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95C57-ECD3-4F89-93A4-5862D3EA576A}"/>
              </a:ext>
            </a:extLst>
          </p:cNvPr>
          <p:cNvSpPr txBox="1"/>
          <p:nvPr/>
        </p:nvSpPr>
        <p:spPr>
          <a:xfrm>
            <a:off x="7628909" y="2436877"/>
            <a:ext cx="1311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Discoveries</a:t>
            </a:r>
          </a:p>
          <a:p>
            <a:pPr algn="ctr"/>
            <a:r>
              <a:rPr lang="en-US" sz="1600"/>
              <a:t>&amp; Answers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28156E-4C92-4ECB-BE9A-BCDC1BA1C479}"/>
              </a:ext>
            </a:extLst>
          </p:cNvPr>
          <p:cNvSpPr txBox="1"/>
          <p:nvPr/>
        </p:nvSpPr>
        <p:spPr>
          <a:xfrm>
            <a:off x="5559831" y="2436877"/>
            <a:ext cx="145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Experiments</a:t>
            </a:r>
          </a:p>
          <a:p>
            <a:pPr algn="ctr"/>
            <a:r>
              <a:rPr lang="en-US" sz="1600"/>
              <a:t>&amp;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EEC1EF-D769-4B52-A57B-73694DE134D7}"/>
              </a:ext>
            </a:extLst>
          </p:cNvPr>
          <p:cNvSpPr txBox="1"/>
          <p:nvPr/>
        </p:nvSpPr>
        <p:spPr>
          <a:xfrm>
            <a:off x="1677322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HS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FF35F3-44C2-49D8-9BCB-C9B5CF563C86}"/>
              </a:ext>
            </a:extLst>
          </p:cNvPr>
          <p:cNvSpPr txBox="1"/>
          <p:nvPr/>
        </p:nvSpPr>
        <p:spPr>
          <a:xfrm>
            <a:off x="2945684" y="1602807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College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2EF50C-43E9-4962-8FDE-F84D7784FA7F}"/>
              </a:ext>
            </a:extLst>
          </p:cNvPr>
          <p:cNvSpPr txBox="1"/>
          <p:nvPr/>
        </p:nvSpPr>
        <p:spPr>
          <a:xfrm>
            <a:off x="4577838" y="1599578"/>
            <a:ext cx="98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Grad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2D0585-4C6A-4EC8-9BC6-99E5CC55A363}"/>
              </a:ext>
            </a:extLst>
          </p:cNvPr>
          <p:cNvSpPr txBox="1"/>
          <p:nvPr/>
        </p:nvSpPr>
        <p:spPr>
          <a:xfrm>
            <a:off x="5786672" y="1599578"/>
            <a:ext cx="1009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Post Doc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BF58D9E-F11A-4231-A37B-EF506CFA6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648635"/>
            <a:ext cx="7886700" cy="27077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Undergraduates need to get a solid grip on the underlying </a:t>
            </a:r>
            <a:r>
              <a:rPr lang="en-US" sz="2400" b="1" dirty="0"/>
              <a:t>mathematics</a:t>
            </a:r>
            <a:r>
              <a:rPr lang="en-US" sz="2400" dirty="0"/>
              <a:t> of quantum computing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i="1" dirty="0"/>
              <a:t>Playing</a:t>
            </a:r>
            <a:r>
              <a:rPr lang="en-US" sz="2400" dirty="0"/>
              <a:t> is your first mode of learning, and it takes a lot of time to build an </a:t>
            </a:r>
            <a:r>
              <a:rPr lang="en-US" sz="2400" b="1" dirty="0"/>
              <a:t>intuition</a:t>
            </a:r>
            <a:r>
              <a:rPr lang="en-US" sz="2400" dirty="0"/>
              <a:t> on how to assemble the quantum circuits that power quantum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Most QIS curriculum is too heavily weighted on one end of the spectrum or the other - </a:t>
            </a:r>
            <a:r>
              <a:rPr lang="en-US" sz="2400" b="1" dirty="0"/>
              <a:t>awareness doesn't equal skill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546C55-D043-4BD9-9C83-9A54B0847884}"/>
              </a:ext>
            </a:extLst>
          </p:cNvPr>
          <p:cNvSpPr/>
          <p:nvPr/>
        </p:nvSpPr>
        <p:spPr>
          <a:xfrm>
            <a:off x="4232784" y="3200400"/>
            <a:ext cx="1698216" cy="331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QIS 101 is 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EE32DE-A66D-4027-B598-35E28B17E216}"/>
              </a:ext>
            </a:extLst>
          </p:cNvPr>
          <p:cNvSpPr/>
          <p:nvPr/>
        </p:nvSpPr>
        <p:spPr>
          <a:xfrm>
            <a:off x="3558973" y="2189836"/>
            <a:ext cx="199564" cy="1728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A24AD79-A367-4D94-9F1A-F50541C65D69}"/>
              </a:ext>
            </a:extLst>
          </p:cNvPr>
          <p:cNvCxnSpPr>
            <a:cxnSpLocks/>
            <a:stCxn id="27" idx="1"/>
            <a:endCxn id="28" idx="0"/>
          </p:cNvCxnSpPr>
          <p:nvPr/>
        </p:nvCxnSpPr>
        <p:spPr>
          <a:xfrm rot="10800000">
            <a:off x="3658756" y="2189836"/>
            <a:ext cx="574029" cy="1176484"/>
          </a:xfrm>
          <a:prstGeom prst="bentConnector4">
            <a:avLst>
              <a:gd name="adj1" fmla="val 41309"/>
              <a:gd name="adj2" fmla="val 11943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93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Be Spin Adverse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Leaning on "toy" metaphors has a definitive place in evangelizing knowledge about quantum computing, and in the early stages of student learning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However, over reliance on simplifying metaphors/games blocks the ability to map the approach to concrete mathematics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At some point you need to bring in complex algebra, matrices, and the concepts of phase &amp; 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How do we convey the marvel of quantum computing without overly accentuating the mystery?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E56496-4BAB-4AEC-8348-96E69D2DAAD1}"/>
              </a:ext>
            </a:extLst>
          </p:cNvPr>
          <p:cNvSpPr/>
          <p:nvPr/>
        </p:nvSpPr>
        <p:spPr>
          <a:xfrm>
            <a:off x="4572000" y="1807793"/>
            <a:ext cx="3499260" cy="271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8661CB-B8BA-447F-9F67-E2B4BA1B7B17}"/>
              </a:ext>
            </a:extLst>
          </p:cNvPr>
          <p:cNvSpPr/>
          <p:nvPr/>
        </p:nvSpPr>
        <p:spPr>
          <a:xfrm>
            <a:off x="1052461" y="4154912"/>
            <a:ext cx="3696520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B35B56-50D3-423D-86DE-CF1CCDF92E4C}"/>
              </a:ext>
            </a:extLst>
          </p:cNvPr>
          <p:cNvSpPr/>
          <p:nvPr/>
        </p:nvSpPr>
        <p:spPr>
          <a:xfrm>
            <a:off x="4454013" y="4159434"/>
            <a:ext cx="3622777" cy="2337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Click Bait Quantum Physics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DD04E-2874-4E6C-B9CC-0216283F0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39" y="1807794"/>
            <a:ext cx="6998521" cy="465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C35392-684C-46F5-98BD-E82DC3631860}"/>
              </a:ext>
            </a:extLst>
          </p:cNvPr>
          <p:cNvSpPr txBox="1"/>
          <p:nvPr/>
        </p:nvSpPr>
        <p:spPr>
          <a:xfrm>
            <a:off x="1356852" y="2228671"/>
            <a:ext cx="292018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 all seriousness, this is a good example and is rooted in solid mathematics, but it is a bit cliché and superficial – what do you learn from this?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090DF1-E537-4500-87A5-67EAC8C888DD}"/>
              </a:ext>
            </a:extLst>
          </p:cNvPr>
          <p:cNvSpPr txBox="1"/>
          <p:nvPr/>
        </p:nvSpPr>
        <p:spPr>
          <a:xfrm>
            <a:off x="1961534" y="1253549"/>
            <a:ext cx="522092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3"/>
              </a:rPr>
              <a:t>https://www.youtube.com/watch?v=MzRCDLre1b4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DA7785-CC24-4C84-A513-15949F35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706" y="2635579"/>
            <a:ext cx="2466667" cy="9428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91022-503C-4A1B-A37D-717AC48E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706" y="3802577"/>
            <a:ext cx="2466667" cy="8508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87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E12A75-CD40-443D-8EEE-79C0E08F7C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2201" y="2597360"/>
            <a:ext cx="1536266" cy="10253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D5EA3-DD1F-41E0-BD57-16389A1F5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90" y="2269374"/>
            <a:ext cx="4088836" cy="90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4CBF52-B449-4419-8490-D89B2DEB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1104" y="3445847"/>
            <a:ext cx="3739010" cy="9332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4AC52-6F8E-4A42-97E4-B43613563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1104" y="4560161"/>
            <a:ext cx="3739010" cy="1951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65315B-DFC4-4310-800E-C5E80B7D05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8974" y="4106601"/>
            <a:ext cx="1928566" cy="128978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5CD4DD1-5DDD-4E63-9794-B49C79E387E0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3554AA-6ED1-441F-B80B-546E17BDA5B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7"/>
                </a:rPr>
                <a:t>Terry Rudolph - Q is for Quantum</a:t>
              </a:r>
              <a:endParaRPr lang="en-US"/>
            </a:p>
          </p:txBody>
        </p:sp>
        <p:pic>
          <p:nvPicPr>
            <p:cNvPr id="1026" name="Picture 2" descr="Amazon Logo | Symbol, History, PNG (3840*2160)">
              <a:extLst>
                <a:ext uri="{FF2B5EF4-FFF2-40B4-BE49-F238E27FC236}">
                  <a16:creationId xmlns:a16="http://schemas.microsoft.com/office/drawing/2014/main" id="{682BC4C7-6743-4646-83DF-60A506BF8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BABD020-C54A-4ADD-BAD7-0F161299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62CF42E-AB08-4001-B714-DD8798211A07}"/>
              </a:ext>
            </a:extLst>
          </p:cNvPr>
          <p:cNvSpPr txBox="1"/>
          <p:nvPr/>
        </p:nvSpPr>
        <p:spPr>
          <a:xfrm>
            <a:off x="1068304" y="5712130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F1D16-63C7-4B0B-BA77-DABF4F13844C}"/>
              </a:ext>
            </a:extLst>
          </p:cNvPr>
          <p:cNvSpPr txBox="1"/>
          <p:nvPr/>
        </p:nvSpPr>
        <p:spPr>
          <a:xfrm>
            <a:off x="4444402" y="3242876"/>
            <a:ext cx="2812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Activates if control is BLACK</a:t>
            </a:r>
          </a:p>
        </p:txBody>
      </p:sp>
    </p:spTree>
    <p:extLst>
      <p:ext uri="{BB962C8B-B14F-4D97-AF65-F5344CB8AC3E}">
        <p14:creationId xmlns:p14="http://schemas.microsoft.com/office/powerpoint/2010/main" val="169302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433119-79E2-41EF-9D33-E5412E0D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08" y="2574468"/>
            <a:ext cx="3141184" cy="32880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1FCED63-E053-4FE9-8263-B1517B3C6CF3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575799-0AA7-46BF-ADBF-B05E518F4A00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3"/>
                </a:rPr>
                <a:t>Terry Rudolph - Q is for Quantum</a:t>
              </a:r>
              <a:endParaRPr lang="en-US"/>
            </a:p>
          </p:txBody>
        </p:sp>
        <p:pic>
          <p:nvPicPr>
            <p:cNvPr id="15" name="Picture 2" descr="Amazon Logo | Symbol, History, PNG (3840*2160)">
              <a:extLst>
                <a:ext uri="{FF2B5EF4-FFF2-40B4-BE49-F238E27FC236}">
                  <a16:creationId xmlns:a16="http://schemas.microsoft.com/office/drawing/2014/main" id="{0EC6A92F-1263-4F0E-82EE-71A6F0CD2E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CFDDB95-C02E-496B-9E81-A5450513E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2BB756F-F782-4217-98B2-B3BFFE6C19A5}"/>
              </a:ext>
            </a:extLst>
          </p:cNvPr>
          <p:cNvSpPr txBox="1"/>
          <p:nvPr/>
        </p:nvSpPr>
        <p:spPr>
          <a:xfrm>
            <a:off x="626223" y="3772718"/>
            <a:ext cx="201337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Classical Boolean Logic and Gates</a:t>
            </a:r>
          </a:p>
        </p:txBody>
      </p:sp>
    </p:spTree>
    <p:extLst>
      <p:ext uri="{BB962C8B-B14F-4D97-AF65-F5344CB8AC3E}">
        <p14:creationId xmlns:p14="http://schemas.microsoft.com/office/powerpoint/2010/main" val="2150801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A414-9D2A-40FC-9932-22C2EC1C63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109" y="2845901"/>
            <a:ext cx="2053571" cy="1697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559B4-3728-4B8A-81AA-E32E6D4DD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003" y="2587298"/>
            <a:ext cx="2509073" cy="1675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310B5A-3F30-445F-9877-49A7002169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4893" y="5100140"/>
            <a:ext cx="2300676" cy="1409975"/>
          </a:xfrm>
          <a:prstGeom prst="rect">
            <a:avLst/>
          </a:prstGeom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E7CF8F-5CD0-4BEB-9387-3E81E98C27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6851" y="5091652"/>
            <a:ext cx="2380323" cy="1418463"/>
          </a:xfrm>
          <a:prstGeom prst="rect">
            <a:avLst/>
          </a:prstGeom>
          <a:ln>
            <a:noFill/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BE4D2D2-F8AE-4545-B692-4D017E73C31B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6D546A-B637-4403-997E-F651C5FCCC05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6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59C35176-5AEE-4221-BF9B-95B3774DA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E4425B-40C3-435F-B204-921433CE8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FCBA4C-D3D6-44D9-855A-2DCAD44401B7}"/>
              </a:ext>
            </a:extLst>
          </p:cNvPr>
          <p:cNvSpPr txBox="1"/>
          <p:nvPr/>
        </p:nvSpPr>
        <p:spPr>
          <a:xfrm>
            <a:off x="357463" y="3102007"/>
            <a:ext cx="1121461" cy="646331"/>
          </a:xfrm>
          <a:prstGeom prst="rect">
            <a:avLst/>
          </a:prstGeom>
          <a:solidFill>
            <a:srgbClr val="0070C0"/>
          </a:solidFill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Quantum Gates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BA8EC4-2B48-44A7-998B-725C67565825}"/>
              </a:ext>
            </a:extLst>
          </p:cNvPr>
          <p:cNvSpPr txBox="1"/>
          <p:nvPr/>
        </p:nvSpPr>
        <p:spPr>
          <a:xfrm>
            <a:off x="7665076" y="2777053"/>
            <a:ext cx="1255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How is it always the same?</a:t>
            </a:r>
          </a:p>
          <a:p>
            <a:pPr algn="ctr"/>
            <a:r>
              <a:rPr lang="en-US" sz="1600" b="1">
                <a:solidFill>
                  <a:srgbClr val="FF0000"/>
                </a:solidFill>
              </a:rPr>
              <a:t>What about the 50/50?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8A61CA-DE9D-4C26-A6AF-B305246EAB1E}"/>
              </a:ext>
            </a:extLst>
          </p:cNvPr>
          <p:cNvSpPr txBox="1"/>
          <p:nvPr/>
        </p:nvSpPr>
        <p:spPr>
          <a:xfrm>
            <a:off x="1932798" y="4543040"/>
            <a:ext cx="1524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50/50 – no way to force 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C171F-AFC4-4CED-B9BF-BD4064598318}"/>
              </a:ext>
            </a:extLst>
          </p:cNvPr>
          <p:cNvSpPr txBox="1"/>
          <p:nvPr/>
        </p:nvSpPr>
        <p:spPr>
          <a:xfrm>
            <a:off x="2067040" y="5586349"/>
            <a:ext cx="1255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"Misty" State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CB83E1-DD2D-4D70-83EC-76217B464E1C}"/>
              </a:ext>
            </a:extLst>
          </p:cNvPr>
          <p:cNvSpPr/>
          <p:nvPr/>
        </p:nvSpPr>
        <p:spPr>
          <a:xfrm>
            <a:off x="5604387" y="6054213"/>
            <a:ext cx="250723" cy="258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4DED79-2839-4376-AEAC-D20DBA0A7A85}"/>
              </a:ext>
            </a:extLst>
          </p:cNvPr>
          <p:cNvSpPr txBox="1"/>
          <p:nvPr/>
        </p:nvSpPr>
        <p:spPr>
          <a:xfrm>
            <a:off x="6295637" y="5539127"/>
            <a:ext cx="1801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rgbClr val="FF0000"/>
                </a:solidFill>
              </a:rPr>
              <a:t>Be mindful of the negative sign!</a:t>
            </a:r>
          </a:p>
        </p:txBody>
      </p:sp>
    </p:spTree>
    <p:extLst>
      <p:ext uri="{BB962C8B-B14F-4D97-AF65-F5344CB8AC3E}">
        <p14:creationId xmlns:p14="http://schemas.microsoft.com/office/powerpoint/2010/main" val="293886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3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A Useful Introductory Metaphor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1D38B-F580-47E4-964D-811F84B57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464" y="2524985"/>
            <a:ext cx="2571634" cy="1669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394AE4-00CA-4D47-9CB0-582A9ACA5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92" y="2643532"/>
            <a:ext cx="4887499" cy="3530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D9CAA7-356D-467C-A932-771C1ECD0C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1149" y="4258581"/>
            <a:ext cx="2484201" cy="209777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5C6D728-3820-45FA-92FC-B1ACEB6FFEED}"/>
              </a:ext>
            </a:extLst>
          </p:cNvPr>
          <p:cNvGrpSpPr/>
          <p:nvPr/>
        </p:nvGrpSpPr>
        <p:grpSpPr>
          <a:xfrm>
            <a:off x="1947790" y="1223745"/>
            <a:ext cx="5248421" cy="1103455"/>
            <a:chOff x="2117098" y="1150005"/>
            <a:chExt cx="5248421" cy="11034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BD45BE-622C-45FA-B0D2-086A6832AD2B}"/>
                </a:ext>
              </a:extLst>
            </p:cNvPr>
            <p:cNvSpPr txBox="1"/>
            <p:nvPr/>
          </p:nvSpPr>
          <p:spPr>
            <a:xfrm>
              <a:off x="2757948" y="1397919"/>
              <a:ext cx="3628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hlinkClick r:id="rId5"/>
                </a:rPr>
                <a:t>Terry Rudolph - Q is for Quantum</a:t>
              </a:r>
              <a:endParaRPr lang="en-US"/>
            </a:p>
          </p:txBody>
        </p:sp>
        <p:pic>
          <p:nvPicPr>
            <p:cNvPr id="17" name="Picture 2" descr="Amazon Logo | Symbol, History, PNG (3840*2160)">
              <a:extLst>
                <a:ext uri="{FF2B5EF4-FFF2-40B4-BE49-F238E27FC236}">
                  <a16:creationId xmlns:a16="http://schemas.microsoft.com/office/drawing/2014/main" id="{B8BCBDBE-4C15-4D61-ACFD-D989542FA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254" y="1379918"/>
              <a:ext cx="1010265" cy="568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BAE4A28-7767-4A29-BA59-A28E0A865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7098" y="1150005"/>
              <a:ext cx="691804" cy="110345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E33C2-F573-41B0-81D1-F462FDF49BB9}"/>
              </a:ext>
            </a:extLst>
          </p:cNvPr>
          <p:cNvSpPr/>
          <p:nvPr/>
        </p:nvSpPr>
        <p:spPr>
          <a:xfrm>
            <a:off x="3908323" y="4122174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3DE90991-4009-4874-9C18-7D4F227B6BB4}"/>
              </a:ext>
            </a:extLst>
          </p:cNvPr>
          <p:cNvSpPr/>
          <p:nvPr/>
        </p:nvSpPr>
        <p:spPr>
          <a:xfrm>
            <a:off x="4052119" y="3908511"/>
            <a:ext cx="656304" cy="184734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1D0B7E-68F5-4F6A-B20A-BB230146DB66}"/>
              </a:ext>
            </a:extLst>
          </p:cNvPr>
          <p:cNvSpPr/>
          <p:nvPr/>
        </p:nvSpPr>
        <p:spPr>
          <a:xfrm>
            <a:off x="6713200" y="4258581"/>
            <a:ext cx="262787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B943D-EE60-4733-8320-B8BB1DEBC451}"/>
              </a:ext>
            </a:extLst>
          </p:cNvPr>
          <p:cNvSpPr/>
          <p:nvPr/>
        </p:nvSpPr>
        <p:spPr>
          <a:xfrm>
            <a:off x="6494915" y="5847735"/>
            <a:ext cx="857154" cy="495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228AD0-7B46-45D5-A241-3EA5E534069F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6494916" y="4441144"/>
            <a:ext cx="218285" cy="1654486"/>
          </a:xfrm>
          <a:prstGeom prst="bentConnector3">
            <a:avLst>
              <a:gd name="adj1" fmla="val 2047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10DF605-8E6D-4F9C-918F-84AB4062DBE3}"/>
              </a:ext>
            </a:extLst>
          </p:cNvPr>
          <p:cNvSpPr/>
          <p:nvPr/>
        </p:nvSpPr>
        <p:spPr>
          <a:xfrm>
            <a:off x="3832123" y="2807113"/>
            <a:ext cx="287593" cy="280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E323C9-E43F-4230-8ABF-31A17E2A3A4E}"/>
              </a:ext>
            </a:extLst>
          </p:cNvPr>
          <p:cNvSpPr/>
          <p:nvPr/>
        </p:nvSpPr>
        <p:spPr>
          <a:xfrm>
            <a:off x="2765323" y="2524985"/>
            <a:ext cx="2453268" cy="3743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1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6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124" y="899886"/>
            <a:ext cx="8595752" cy="489857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83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7104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Objectives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Provide patterns for solving real-world </a:t>
            </a:r>
            <a:r>
              <a:rPr lang="en-US" sz="2000" b="1">
                <a:solidFill>
                  <a:srgbClr val="0070C0"/>
                </a:solidFill>
              </a:rPr>
              <a:t>science problems </a:t>
            </a:r>
            <a:r>
              <a:rPr lang="en-US" sz="2000"/>
              <a:t>by writing custom software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Demonstrate how </a:t>
            </a:r>
            <a:r>
              <a:rPr lang="en-US" sz="2000" b="1">
                <a:solidFill>
                  <a:srgbClr val="7030A0"/>
                </a:solidFill>
              </a:rPr>
              <a:t>scientific computing impacts all science disciplines</a:t>
            </a:r>
            <a:r>
              <a:rPr lang="en-US" sz="2000"/>
              <a:t> – and the areas where quantum computing matters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Enable students to </a:t>
            </a:r>
            <a:r>
              <a:rPr lang="en-US" sz="2000" b="1">
                <a:solidFill>
                  <a:srgbClr val="FF0000"/>
                </a:solidFill>
              </a:rPr>
              <a:t>translate scientific formulas into correct and efficient code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Place quantum computing on solid mathematical foundation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Explain the basis for quantum computing advantages &amp; challenges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/>
              <a:t>Prepare students to conduct interdisciplinary research at world-class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10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Mathematical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6229350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Distributions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Calculus of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Complex Exponentials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Numerical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Differential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Matrix &amp; Tensor Algebra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Linear Regression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Monte Carlo Sampling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Wave Equations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Fourier Analysis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Dynamical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8DBE3-4750-4693-B4B2-938CA1C4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515" y="1757964"/>
            <a:ext cx="2112693" cy="760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/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1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4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EB47D4-3654-47F2-BE2C-AE74A7E6E5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429" y="2697749"/>
                <a:ext cx="3524865" cy="6798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1F0E993-48A1-4F06-B2CD-FF62AE59328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09" y="3556938"/>
            <a:ext cx="3733904" cy="28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Computer 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Representations and Encodings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Strings, Arrays, Operators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Loops, Functions, Recursion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Searching &amp; Sorting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2D and 3D Graphics, Animation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Accuracy &amp; Precision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Runtime Complexity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Error Correction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IBM Qiskit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Quantum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Cybersecurity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47C84-FD05-441D-817A-1FEB15AA80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832" y="1711161"/>
            <a:ext cx="1948631" cy="2105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527C31-7A85-4EE3-A328-9507B78FDE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4566" y="4048279"/>
            <a:ext cx="4453937" cy="259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8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Science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Early Quantum Mechanics (Bohr)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Waves (Nyquist Theory)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Mechanics and Kinematics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Projectile Motion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Radioactive Decay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Schrodinger Wave Equation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Hamiltonians &amp; Observables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Entanglement &amp; Superposition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Quantum Gates &amp; Circuits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Random Walks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Equilibrium &amp; 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843" y="1775402"/>
            <a:ext cx="1311570" cy="15193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43753" y="916853"/>
            <a:ext cx="1790877" cy="2781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37077C-8CD6-4EAF-86B9-5D64D4324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401" y="3875023"/>
            <a:ext cx="2991949" cy="21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77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Scientific Computing with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is quickly becoming one of the </a:t>
            </a:r>
            <a:r>
              <a:rPr lang="en-US" sz="2400" b="1">
                <a:solidFill>
                  <a:srgbClr val="0070C0"/>
                </a:solidFill>
              </a:rPr>
              <a:t>most heavily used languages </a:t>
            </a:r>
            <a:r>
              <a:rPr lang="en-US" sz="2400"/>
              <a:t>in science projects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runs on all major modern </a:t>
            </a:r>
            <a:r>
              <a:rPr lang="en-US" sz="2400" b="1">
                <a:solidFill>
                  <a:srgbClr val="FF0000"/>
                </a:solidFill>
              </a:rPr>
              <a:t>operating systems</a:t>
            </a:r>
            <a:r>
              <a:rPr lang="en-US" sz="2400"/>
              <a:t> and is completely free and open-source (not vendor controlled)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makes it easy for your code to directly integrate with a large spectrum of available 3</a:t>
            </a:r>
            <a:r>
              <a:rPr lang="en-US" sz="2400" baseline="30000"/>
              <a:t>rd</a:t>
            </a:r>
            <a:r>
              <a:rPr lang="en-US" sz="2400"/>
              <a:t> party software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code runs </a:t>
            </a:r>
            <a:r>
              <a:rPr lang="en-US" sz="2400" b="1"/>
              <a:t>consistently</a:t>
            </a:r>
            <a:r>
              <a:rPr lang="en-US" sz="2400"/>
              <a:t> on different platforms and </a:t>
            </a:r>
            <a:r>
              <a:rPr lang="en-US" sz="2400" u="sng"/>
              <a:t>scales</a:t>
            </a:r>
            <a:r>
              <a:rPr lang="en-US" sz="2400"/>
              <a:t> well from small IoT devices to large server clusters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/>
              <a:t>Python benefits from a very active and growing user community that continues to enhance the language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Useful Python &amp; Qiskit Reference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2"/>
              </a:rPr>
              <a:t>https://docs.python.org/3/tutorial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3"/>
              </a:rPr>
              <a:t>https://www.learnpython.org</a:t>
            </a:r>
            <a:endParaRPr lang="en-US" sz="2400" dirty="0">
              <a:hlinkClick r:id="" action="ppaction://noaction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4"/>
              </a:rPr>
              <a:t>https://realpython.com</a:t>
            </a:r>
            <a:endParaRPr lang="en-US" sz="2400" dirty="0">
              <a:hlinkClick r:id="rId5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5"/>
              </a:rPr>
              <a:t>https://www.w3schools.com/python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6"/>
              </a:rPr>
              <a:t>https://www.fullstackpython.com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>
              <a:hlinkClick r:id="rId7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7"/>
              </a:rPr>
              <a:t>https://qiskit.org/learn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hlinkClick r:id="rId8"/>
              </a:rPr>
              <a:t>https://www.youtube.com/qiskit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82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makes Quantum Programming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097" y="1825625"/>
            <a:ext cx="800580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domain of achievable quantum solutions is not universal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requires more mathematics than basic </a:t>
            </a:r>
            <a:r>
              <a:rPr lang="en-US" sz="2400" b="1" dirty="0">
                <a:solidFill>
                  <a:srgbClr val="00B050"/>
                </a:solidFill>
              </a:rPr>
              <a:t>algebra</a:t>
            </a:r>
            <a:r>
              <a:rPr lang="en-US" sz="2400" dirty="0"/>
              <a:t> – just getting started requires a significant </a:t>
            </a:r>
            <a:r>
              <a:rPr lang="en-US" sz="2400" i="1" dirty="0"/>
              <a:t>time</a:t>
            </a:r>
            <a:r>
              <a:rPr lang="en-US" sz="2400" dirty="0"/>
              <a:t> investment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Expensive, specialized hardware is required for extensive testing and optimization of large-scale algorithms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Incorporating </a:t>
            </a:r>
            <a:r>
              <a:rPr lang="en-US" sz="2400" b="1" dirty="0">
                <a:solidFill>
                  <a:srgbClr val="FF0000"/>
                </a:solidFill>
              </a:rPr>
              <a:t>reversibility</a:t>
            </a:r>
            <a:r>
              <a:rPr lang="en-US" sz="2400" dirty="0"/>
              <a:t> in algorithms is a requirement, things like </a:t>
            </a:r>
            <a:r>
              <a:rPr lang="en-US" sz="2400" b="1" dirty="0">
                <a:solidFill>
                  <a:srgbClr val="0070C0"/>
                </a:solidFill>
              </a:rPr>
              <a:t>a = b </a:t>
            </a:r>
            <a:r>
              <a:rPr lang="en-US" sz="2400" dirty="0"/>
              <a:t>are </a:t>
            </a:r>
            <a:r>
              <a:rPr lang="en-US" sz="2400" b="1" dirty="0"/>
              <a:t>not</a:t>
            </a:r>
            <a:r>
              <a:rPr lang="en-US" sz="2400" dirty="0"/>
              <a:t> allowed without </a:t>
            </a:r>
            <a:r>
              <a:rPr lang="en-US" sz="2400" u="sng" dirty="0"/>
              <a:t>ancilla</a:t>
            </a:r>
            <a:r>
              <a:rPr lang="en-US" sz="2400" dirty="0"/>
              <a:t> bits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QIS vernacular is often riddled with highfalutin mumbo jumbo – it is easy to get smitten with pompous complexity… some recent textbooks are just </a:t>
            </a:r>
            <a:r>
              <a:rPr lang="en-US" sz="2400" i="1" dirty="0"/>
              <a:t>unreadable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We've been teaching geometry for </a:t>
            </a:r>
            <a:r>
              <a:rPr lang="en-US" sz="2400" b="1" dirty="0"/>
              <a:t>3,000</a:t>
            </a:r>
            <a:r>
              <a:rPr lang="en-US" sz="2400" dirty="0"/>
              <a:t> years – QIS… </a:t>
            </a:r>
            <a:r>
              <a:rPr lang="en-US" sz="2400" b="1" dirty="0">
                <a:solidFill>
                  <a:srgbClr val="FF0000"/>
                </a:solidFill>
              </a:rPr>
              <a:t>10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024" y="1825625"/>
            <a:ext cx="8020796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 am plain spoken and prefer concrete examples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not what </a:t>
            </a:r>
            <a:r>
              <a:rPr lang="en-US" sz="2000" i="1" dirty="0"/>
              <a:t>you</a:t>
            </a:r>
            <a:r>
              <a:rPr lang="en-US" sz="2000" dirty="0"/>
              <a:t> know, but what you can </a:t>
            </a:r>
            <a:r>
              <a:rPr lang="en-US" sz="2000" u="sng" dirty="0"/>
              <a:t>teach</a:t>
            </a:r>
            <a:r>
              <a:rPr lang="en-US" sz="2000" dirty="0"/>
              <a:t> others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Leave your ego at the door – intellectual show-offs aren't impressive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bad if only the rich get richer but </a:t>
            </a:r>
            <a:r>
              <a:rPr lang="en-US" sz="2000"/>
              <a:t>it is worse </a:t>
            </a:r>
            <a:r>
              <a:rPr lang="en-US" sz="2000" dirty="0"/>
              <a:t>if only the smart get smarter, so remain a lifelong </a:t>
            </a:r>
            <a:r>
              <a:rPr lang="en-US" sz="2000" i="1" dirty="0"/>
              <a:t>humble</a:t>
            </a:r>
            <a:r>
              <a:rPr lang="en-US" sz="2000" dirty="0"/>
              <a:t> learner!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isn't coffee and donuts time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you wanted to be guided, you should have joined a safari - we turned down many other qualified applicants for you to be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You are getting </a:t>
            </a:r>
            <a:r>
              <a:rPr lang="en-US" sz="2000" u="sng" dirty="0"/>
              <a:t>paid</a:t>
            </a:r>
            <a:r>
              <a:rPr lang="en-US" sz="2000" dirty="0"/>
              <a:t> to learn so don't treat this like just another college course. This is a work environment, and your TA is your boss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BNL is a national treasure – remember that in all your efforts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1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529" y="1825625"/>
            <a:ext cx="7886700" cy="458903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Don't interrupt the class just to state questions designed to impress everyone with your superior intelligence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Spouting trendy buzzwords that you don't truly understand just shows you're an accomplished parrot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Always feel free to ask </a:t>
            </a:r>
            <a:r>
              <a:rPr lang="en-US" sz="2000" i="1" dirty="0"/>
              <a:t>sincere</a:t>
            </a:r>
            <a:r>
              <a:rPr lang="en-US" sz="2000" dirty="0"/>
              <a:t> questions – I don't mind honest curiosity or confusion or </a:t>
            </a:r>
            <a:r>
              <a:rPr lang="en-US" sz="2000" u="sng" dirty="0"/>
              <a:t>genuine</a:t>
            </a:r>
            <a:r>
              <a:rPr lang="en-US" sz="2000" dirty="0"/>
              <a:t> excitement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Avoid the "my code doesn't immediately work so I will wait to be </a:t>
            </a:r>
            <a:r>
              <a:rPr lang="en-US" sz="2400" i="1" dirty="0"/>
              <a:t>rescued…</a:t>
            </a:r>
            <a:r>
              <a:rPr lang="en-US" sz="2400" dirty="0"/>
              <a:t>" </a:t>
            </a:r>
            <a:r>
              <a:rPr lang="en-US" sz="2400" b="1" dirty="0">
                <a:solidFill>
                  <a:srgbClr val="FF0000"/>
                </a:solidFill>
              </a:rPr>
              <a:t>trap</a:t>
            </a:r>
            <a:r>
              <a:rPr lang="en-US" sz="2400" dirty="0"/>
              <a:t> – there are no victims here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it doesn't work, dig in and </a:t>
            </a:r>
            <a:r>
              <a:rPr lang="en-US" sz="2000" b="1" dirty="0"/>
              <a:t>research</a:t>
            </a:r>
            <a:r>
              <a:rPr lang="en-US" sz="2000" dirty="0"/>
              <a:t> a solution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 trying to memorize everything – learn to glide with it!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Don't suffer in silence, but don’t expect to become a wizard after spending ~180 hours – it takes </a:t>
            </a:r>
            <a:r>
              <a:rPr lang="en-US" sz="2000" b="1" u="sng" dirty="0">
                <a:solidFill>
                  <a:srgbClr val="00B050"/>
                </a:solidFill>
              </a:rPr>
              <a:t>500</a:t>
            </a:r>
            <a:r>
              <a:rPr lang="en-US" sz="2000" dirty="0"/>
              <a:t> hours to be an expert </a:t>
            </a:r>
            <a:r>
              <a:rPr lang="en-US" sz="2000" b="1" i="1" dirty="0"/>
              <a:t>beginner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B2EC3-664C-417E-A5FF-6443D5A2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My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EFA6D-77E9-4A71-BAB5-37114CE92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259" y="393572"/>
            <a:ext cx="1269840" cy="1125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2336E2-04C8-4381-99EE-A6162CA045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0" y="390072"/>
            <a:ext cx="1504700" cy="11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Reasonable Expectations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We all learned how to </a:t>
            </a:r>
            <a:r>
              <a:rPr lang="en-US" sz="2400" b="1" i="1" dirty="0">
                <a:solidFill>
                  <a:srgbClr val="0070C0"/>
                </a:solidFill>
              </a:rPr>
              <a:t>read</a:t>
            </a:r>
            <a:r>
              <a:rPr lang="en-US" sz="2400" dirty="0"/>
              <a:t> before we learned how to </a:t>
            </a:r>
            <a:r>
              <a:rPr lang="en-US" sz="2400" b="1" i="1" dirty="0">
                <a:solidFill>
                  <a:srgbClr val="0070C0"/>
                </a:solidFill>
              </a:rPr>
              <a:t>write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Many junior BNL staff inherit existing code to fix or extend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Annotate my source code with your own words!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Programming is a </a:t>
            </a:r>
            <a:r>
              <a:rPr lang="en-US" sz="2400" b="1" dirty="0">
                <a:solidFill>
                  <a:srgbClr val="FF0000"/>
                </a:solidFill>
              </a:rPr>
              <a:t>very precise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However, there is never just one way to solve a problem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Variability</a:t>
            </a:r>
            <a:r>
              <a:rPr lang="en-US" sz="2000" dirty="0"/>
              <a:t> is an unsettling but </a:t>
            </a:r>
            <a:r>
              <a:rPr lang="en-US" sz="2000" b="1" dirty="0">
                <a:solidFill>
                  <a:srgbClr val="7030A0"/>
                </a:solidFill>
              </a:rPr>
              <a:t>necessary</a:t>
            </a:r>
            <a:r>
              <a:rPr lang="en-US" sz="2000" dirty="0"/>
              <a:t> complication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Your assigned TA will report to BNL your daily session attendance and will judge the quality of your </a:t>
            </a:r>
            <a:r>
              <a:rPr lang="en-US" sz="2400" u="sng" dirty="0"/>
              <a:t>results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dirty="0"/>
              <a:t>If you cannot make a session, please inform your TA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 b="1" dirty="0"/>
              <a:t>Do not </a:t>
            </a:r>
            <a:r>
              <a:rPr lang="en-US" sz="2000" dirty="0"/>
              <a:t>fall behind – each session builds off the next!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942A9-FC68-4E90-A49D-9F696671B5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5144"/>
            <a:ext cx="7772400" cy="848844"/>
          </a:xfrm>
        </p:spPr>
        <p:txBody>
          <a:bodyPr/>
          <a:lstStyle/>
          <a:p>
            <a:r>
              <a:rPr lang="en-US" sz="3200" dirty="0">
                <a:latin typeface="+mn-lt"/>
              </a:rPr>
              <a:t>About Brookhaven National Laboratory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6B2C-3C57-49F3-A255-4B1D386F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FE05A-9FF4-449C-946D-CFE7C8745C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231" y="1936354"/>
            <a:ext cx="7499538" cy="3235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63605-4747-B006-D88F-7F775D99B76E}"/>
              </a:ext>
            </a:extLst>
          </p:cNvPr>
          <p:cNvSpPr txBox="1"/>
          <p:nvPr/>
        </p:nvSpPr>
        <p:spPr>
          <a:xfrm>
            <a:off x="1997439" y="5579312"/>
            <a:ext cx="5149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https://www.youtube.com/watch?v=csgXRPV0R3A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56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55F644-5C37-C650-FFA9-C12551DF9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2691"/>
            <a:ext cx="5781675" cy="40195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474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9B1D8-0D11-811B-3524-4CC328D7B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448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644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D959D-A4D9-F00C-6A5A-0CDAAA44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1817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89B3B-7B2D-5765-BFA9-9EE4765F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067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6329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BB1BC-C22C-E34F-58C8-186332237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889229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8973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2904D0-5B9B-B12B-AA41-D71F4133B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3" y="1900472"/>
            <a:ext cx="5781675" cy="3829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3161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/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=180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h𝑟𝑠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DE12BAF-E489-C6FB-8A1F-8F63DCCEF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97" y="2132350"/>
                <a:ext cx="3475054" cy="573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26B0E360-FA06-A175-BA2F-642D6CABAD83}"/>
              </a:ext>
            </a:extLst>
          </p:cNvPr>
          <p:cNvGrpSpPr/>
          <p:nvPr/>
        </p:nvGrpSpPr>
        <p:grpSpPr>
          <a:xfrm>
            <a:off x="5029199" y="3032170"/>
            <a:ext cx="3630451" cy="738664"/>
            <a:chOff x="5186597" y="2964496"/>
            <a:chExt cx="3630451" cy="738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/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𝑤𝑘𝑠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h𝑟𝑠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𝑤𝑘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=45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h𝑟𝑠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03E41F7-838A-6D68-8ECA-93F8CCF55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6597" y="3070839"/>
                  <a:ext cx="2524537" cy="52597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537427-8D55-59F2-0759-F5EE5513B2D6}"/>
                </a:ext>
              </a:extLst>
            </p:cNvPr>
            <p:cNvSpPr txBox="1"/>
            <p:nvPr/>
          </p:nvSpPr>
          <p:spPr>
            <a:xfrm>
              <a:off x="7715271" y="2964496"/>
              <a:ext cx="11017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3.0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Credit Hour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Course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/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180 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45 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h𝑟𝑠</m:t>
                          </m:r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𝑐𝑟𝑒𝑑𝑖𝑡𝑠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credits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ADC8F2D-C28E-2BED-428A-86EFE1B7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785" y="4097356"/>
                <a:ext cx="3313279" cy="5259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F692538-10C4-808F-0CB0-AAED29A4387F}"/>
              </a:ext>
            </a:extLst>
          </p:cNvPr>
          <p:cNvSpPr txBox="1"/>
          <p:nvPr/>
        </p:nvSpPr>
        <p:spPr>
          <a:xfrm>
            <a:off x="5277952" y="4949856"/>
            <a:ext cx="3132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QIS101 is the equivalent of a taking a </a:t>
            </a:r>
            <a:r>
              <a:rPr lang="en-US" sz="1600" b="1" dirty="0">
                <a:solidFill>
                  <a:srgbClr val="7030A0"/>
                </a:solidFill>
              </a:rPr>
              <a:t>12.0</a:t>
            </a:r>
            <a:r>
              <a:rPr lang="en-US" sz="1600" dirty="0">
                <a:solidFill>
                  <a:srgbClr val="7030A0"/>
                </a:solidFill>
              </a:rPr>
              <a:t> credit hour college course!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0F5B58-A62E-D5C4-E599-2101D4E884A2}"/>
              </a:ext>
            </a:extLst>
          </p:cNvPr>
          <p:cNvSpPr txBox="1"/>
          <p:nvPr/>
        </p:nvSpPr>
        <p:spPr>
          <a:xfrm>
            <a:off x="5476103" y="5861154"/>
            <a:ext cx="2736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But you are getting paid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93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0" grpId="0"/>
      <p:bldP spid="11" grpId="0"/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E70A6-9178-ED31-882E-CD09F4E7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8" y="1630040"/>
            <a:ext cx="3476625" cy="497205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C5B6C-3BED-1ED3-0843-AFEC44C581BD}"/>
              </a:ext>
            </a:extLst>
          </p:cNvPr>
          <p:cNvSpPr/>
          <p:nvPr/>
        </p:nvSpPr>
        <p:spPr>
          <a:xfrm>
            <a:off x="3851555" y="6412580"/>
            <a:ext cx="434715" cy="1895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D219F4-9FD0-0779-BA6B-4ACF24C1CB9B}"/>
              </a:ext>
            </a:extLst>
          </p:cNvPr>
          <p:cNvSpPr txBox="1"/>
          <p:nvPr/>
        </p:nvSpPr>
        <p:spPr>
          <a:xfrm>
            <a:off x="4719639" y="1630040"/>
            <a:ext cx="3997140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If you do not regularly attend the Zoom sessions (from beginning to end) </a:t>
            </a:r>
            <a:r>
              <a:rPr lang="en-US" b="1" dirty="0"/>
              <a:t>and/or </a:t>
            </a:r>
            <a:r>
              <a:rPr lang="en-US" dirty="0"/>
              <a:t>you fail to upload solutions into your folder in the QIS101 SharePoint site, </a:t>
            </a:r>
            <a:r>
              <a:rPr lang="en-US" b="1" dirty="0">
                <a:solidFill>
                  <a:srgbClr val="FF0000"/>
                </a:solidFill>
              </a:rPr>
              <a:t>you will be </a:t>
            </a:r>
            <a:r>
              <a:rPr lang="en-US" b="1" u="sng" dirty="0">
                <a:solidFill>
                  <a:srgbClr val="FF0000"/>
                </a:solidFill>
              </a:rPr>
              <a:t>dropped</a:t>
            </a:r>
            <a:r>
              <a:rPr lang="en-US" b="1" dirty="0">
                <a:solidFill>
                  <a:srgbClr val="FF0000"/>
                </a:solidFill>
              </a:rPr>
              <a:t> from this workshop and receive no further weekly stipends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CF2267-3938-C907-2F59-A1CA5E478770}"/>
              </a:ext>
            </a:extLst>
          </p:cNvPr>
          <p:cNvSpPr txBox="1"/>
          <p:nvPr/>
        </p:nvSpPr>
        <p:spPr>
          <a:xfrm>
            <a:off x="4719639" y="3484312"/>
            <a:ext cx="39971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are getting paid by the US Taxpayers, and Department of Energy HQ requires BNL to submit your deliverables </a:t>
            </a:r>
            <a:r>
              <a:rPr lang="en-US" b="1" dirty="0">
                <a:solidFill>
                  <a:srgbClr val="FF0000"/>
                </a:solidFill>
              </a:rPr>
              <a:t>each week!</a:t>
            </a:r>
            <a:r>
              <a:rPr lang="en-US" dirty="0"/>
              <a:t> No one gets a free ride – it would not be fair to the other students who are investing the time and making the effort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745C43-E00C-6797-2842-FD46CE6695C8}"/>
              </a:ext>
            </a:extLst>
          </p:cNvPr>
          <p:cNvSpPr txBox="1"/>
          <p:nvPr/>
        </p:nvSpPr>
        <p:spPr>
          <a:xfrm>
            <a:off x="4719639" y="5338584"/>
            <a:ext cx="399714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Please </a:t>
            </a:r>
            <a:r>
              <a:rPr lang="en-US" b="1" dirty="0"/>
              <a:t>proactively</a:t>
            </a:r>
            <a:r>
              <a:rPr lang="en-US" dirty="0"/>
              <a:t> communicate with your TA and obtain their </a:t>
            </a:r>
            <a:r>
              <a:rPr lang="en-US" b="1" dirty="0">
                <a:solidFill>
                  <a:srgbClr val="FF0000"/>
                </a:solidFill>
              </a:rPr>
              <a:t>prior approval </a:t>
            </a:r>
            <a:r>
              <a:rPr lang="en-US" dirty="0"/>
              <a:t>to miss any Zoom sessions or to submit late/incomplete solutions</a:t>
            </a:r>
          </a:p>
        </p:txBody>
      </p:sp>
    </p:spTree>
    <p:extLst>
      <p:ext uri="{BB962C8B-B14F-4D97-AF65-F5344CB8AC3E}">
        <p14:creationId xmlns:p14="http://schemas.microsoft.com/office/powerpoint/2010/main" val="31301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1C7025-35F8-4404-8579-59346A73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Quantum Information Science 101</a:t>
            </a:r>
            <a:br>
              <a:rPr lang="en-US" sz="3200" dirty="0">
                <a:latin typeface="+mn-lt"/>
              </a:rPr>
            </a:br>
            <a:r>
              <a:rPr lang="en-US" sz="2800" b="1" dirty="0">
                <a:solidFill>
                  <a:srgbClr val="00B050"/>
                </a:solidFill>
                <a:latin typeface="+mn-lt"/>
              </a:rPr>
              <a:t>Foundations of Quantum Computing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E632C-548E-2C63-139E-BD456245F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05" y="2308149"/>
            <a:ext cx="7832590" cy="40780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3CF5A-5A8B-A4FC-C1CE-7A8064C3B1E8}"/>
              </a:ext>
            </a:extLst>
          </p:cNvPr>
          <p:cNvSpPr txBox="1"/>
          <p:nvPr/>
        </p:nvSpPr>
        <p:spPr>
          <a:xfrm>
            <a:off x="1330377" y="1655660"/>
            <a:ext cx="6483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https://brookhavenlab.sharepoint.com/sites/QIS101/Uploads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A0981E-D9A4-8D88-25E9-BEF9F766E5DE}"/>
              </a:ext>
            </a:extLst>
          </p:cNvPr>
          <p:cNvSpPr/>
          <p:nvPr/>
        </p:nvSpPr>
        <p:spPr>
          <a:xfrm>
            <a:off x="1166813" y="4167266"/>
            <a:ext cx="614362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0A96C9-E56B-D805-966E-741F42A6AF9E}"/>
              </a:ext>
            </a:extLst>
          </p:cNvPr>
          <p:cNvSpPr/>
          <p:nvPr/>
        </p:nvSpPr>
        <p:spPr>
          <a:xfrm>
            <a:off x="3376924" y="5111852"/>
            <a:ext cx="1252225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D220D7-B3F8-E415-5ECD-6CB02E13D7CA}"/>
              </a:ext>
            </a:extLst>
          </p:cNvPr>
          <p:cNvSpPr/>
          <p:nvPr/>
        </p:nvSpPr>
        <p:spPr>
          <a:xfrm>
            <a:off x="3829128" y="3825206"/>
            <a:ext cx="800021" cy="2923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0E42447-7251-7EA5-D518-A4198C5EC8A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1781175" y="4313420"/>
            <a:ext cx="1595749" cy="944586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94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0931" y="365126"/>
            <a:ext cx="2484243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What about ChatGPT?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E2C4D7-BF7F-2DF4-C3DE-6FE02A446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53" y="505372"/>
            <a:ext cx="5642791" cy="60485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FB4A6D-C7C7-33C7-0A03-2E89CFE04509}"/>
              </a:ext>
            </a:extLst>
          </p:cNvPr>
          <p:cNvSpPr txBox="1"/>
          <p:nvPr/>
        </p:nvSpPr>
        <p:spPr>
          <a:xfrm>
            <a:off x="6252710" y="1739179"/>
            <a:ext cx="2424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 of June 2023, </a:t>
            </a:r>
            <a:r>
              <a:rPr lang="en-US" b="1" dirty="0">
                <a:solidFill>
                  <a:srgbClr val="00B050"/>
                </a:solidFill>
              </a:rPr>
              <a:t>ChatGPT</a:t>
            </a:r>
            <a:r>
              <a:rPr lang="en-US" dirty="0"/>
              <a:t> can create basic code for </a:t>
            </a:r>
            <a:r>
              <a:rPr lang="en-US" b="1" dirty="0"/>
              <a:t>31 out of the 51</a:t>
            </a:r>
            <a:r>
              <a:rPr lang="en-US" dirty="0"/>
              <a:t> QIS101 tasks!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6682-64CF-699B-727C-8F37CABD912E}"/>
              </a:ext>
            </a:extLst>
          </p:cNvPr>
          <p:cNvSpPr txBox="1"/>
          <p:nvPr/>
        </p:nvSpPr>
        <p:spPr>
          <a:xfrm>
            <a:off x="6252710" y="3169097"/>
            <a:ext cx="24242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</a:t>
            </a:r>
            <a:r>
              <a:rPr lang="en-US" b="1" i="1" dirty="0">
                <a:solidFill>
                  <a:srgbClr val="0070C0"/>
                </a:solidFill>
              </a:rPr>
              <a:t>encourage</a:t>
            </a:r>
            <a:r>
              <a:rPr lang="en-US" dirty="0"/>
              <a:t> you to use ChatGPT to learn, but be sure its proposed solution satisfies the requirements, and you must </a:t>
            </a:r>
            <a:r>
              <a:rPr lang="en-US" b="1" dirty="0"/>
              <a:t>always</a:t>
            </a:r>
            <a:r>
              <a:rPr lang="en-US" dirty="0"/>
              <a:t> give proper </a:t>
            </a:r>
            <a:r>
              <a:rPr lang="en-US" b="1" dirty="0">
                <a:solidFill>
                  <a:srgbClr val="FF0000"/>
                </a:solidFill>
              </a:rPr>
              <a:t>attribution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02DF2-188F-65E9-B2DF-94BBD43144CC}"/>
              </a:ext>
            </a:extLst>
          </p:cNvPr>
          <p:cNvSpPr txBox="1"/>
          <p:nvPr/>
        </p:nvSpPr>
        <p:spPr>
          <a:xfrm>
            <a:off x="6252710" y="5430012"/>
            <a:ext cx="24242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Just be </a:t>
            </a:r>
            <a:r>
              <a:rPr lang="en-US" dirty="0">
                <a:solidFill>
                  <a:srgbClr val="0070C0"/>
                </a:solidFill>
              </a:rPr>
              <a:t>mindful</a:t>
            </a:r>
            <a:r>
              <a:rPr lang="en-US" dirty="0"/>
              <a:t> of how much you are </a:t>
            </a:r>
            <a:r>
              <a:rPr lang="en-US" i="1" dirty="0"/>
              <a:t>learning</a:t>
            </a:r>
            <a:r>
              <a:rPr lang="en-US" dirty="0"/>
              <a:t> when using ChatGPT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21116C-6942-5690-E0C9-864C72C8AFE6}"/>
              </a:ext>
            </a:extLst>
          </p:cNvPr>
          <p:cNvSpPr/>
          <p:nvPr/>
        </p:nvSpPr>
        <p:spPr>
          <a:xfrm>
            <a:off x="160240" y="1259174"/>
            <a:ext cx="5834815" cy="5462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4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Defining Scientific Computing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Differentiating SciComp from CompSci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SciComp as a </a:t>
            </a:r>
            <a:r>
              <a:rPr lang="en-US" sz="2400" b="1" dirty="0">
                <a:solidFill>
                  <a:srgbClr val="FF0000"/>
                </a:solidFill>
              </a:rPr>
              <a:t>Translational</a:t>
            </a:r>
            <a:r>
              <a:rPr lang="en-US" sz="2400" dirty="0"/>
              <a:t> Science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Scientific Computing and STEM Internships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How Quantum Computing Relates to SciComp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Context &amp; Topics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Workshop Expectations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9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+mn-lt"/>
              </a:rPr>
              <a:t>Document</a:t>
            </a:r>
            <a:r>
              <a:rPr lang="en-US" sz="3200" dirty="0">
                <a:latin typeface="+mn-lt"/>
              </a:rPr>
              <a:t> My Code &amp; Yours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6CCD-3BA9-B5B6-6FB1-BFCD20457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450" y="1603315"/>
            <a:ext cx="5647099" cy="48141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34E17F-95AB-B57D-93CF-C6DA7F4BA01F}"/>
              </a:ext>
            </a:extLst>
          </p:cNvPr>
          <p:cNvSpPr txBox="1"/>
          <p:nvPr/>
        </p:nvSpPr>
        <p:spPr>
          <a:xfrm>
            <a:off x="4086112" y="2712136"/>
            <a:ext cx="3022442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will be evaluated according to the quantity </a:t>
            </a:r>
            <a:r>
              <a:rPr lang="en-US" b="1" dirty="0">
                <a:solidFill>
                  <a:srgbClr val="FF0000"/>
                </a:solidFill>
              </a:rPr>
              <a:t>and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u="sng" dirty="0">
                <a:solidFill>
                  <a:srgbClr val="FF0000"/>
                </a:solidFill>
              </a:rPr>
              <a:t>quality</a:t>
            </a:r>
            <a:r>
              <a:rPr lang="en-US" dirty="0">
                <a:solidFill>
                  <a:srgbClr val="FF0000"/>
                </a:solidFill>
              </a:rPr>
              <a:t> of the comments </a:t>
            </a:r>
            <a:r>
              <a:rPr lang="en-US" i="1" dirty="0">
                <a:solidFill>
                  <a:srgbClr val="FF0000"/>
                </a:solidFill>
              </a:rPr>
              <a:t>you</a:t>
            </a:r>
            <a:r>
              <a:rPr lang="en-US" dirty="0">
                <a:solidFill>
                  <a:srgbClr val="FF0000"/>
                </a:solidFill>
              </a:rPr>
              <a:t> put into </a:t>
            </a:r>
            <a:r>
              <a:rPr lang="en-US" i="1" dirty="0">
                <a:solidFill>
                  <a:srgbClr val="FF0000"/>
                </a:solidFill>
              </a:rPr>
              <a:t>your</a:t>
            </a:r>
            <a:r>
              <a:rPr lang="en-US" dirty="0">
                <a:solidFill>
                  <a:srgbClr val="FF0000"/>
                </a:solidFill>
              </a:rPr>
              <a:t> source code</a:t>
            </a:r>
          </a:p>
        </p:txBody>
      </p:sp>
    </p:spTree>
    <p:extLst>
      <p:ext uri="{BB962C8B-B14F-4D97-AF65-F5344CB8AC3E}">
        <p14:creationId xmlns:p14="http://schemas.microsoft.com/office/powerpoint/2010/main" val="94658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Grit Beats Wit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AD36E-9DB7-759E-EAB7-D5622859D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706" y="1311123"/>
            <a:ext cx="2889265" cy="2724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C51720-F394-351A-40CA-AF0488907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040" y="4456773"/>
            <a:ext cx="2867187" cy="18390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CAED03-E242-CE69-AB93-8E20C7DBC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268" y="1466425"/>
            <a:ext cx="3172026" cy="4889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AB8CD9-9B8B-E579-4016-7E90BD06BE26}"/>
              </a:ext>
            </a:extLst>
          </p:cNvPr>
          <p:cNvSpPr txBox="1"/>
          <p:nvPr/>
        </p:nvSpPr>
        <p:spPr>
          <a:xfrm>
            <a:off x="3026053" y="3010927"/>
            <a:ext cx="3091894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earn a BNL Certificate and my letter of recommendation, you must attend </a:t>
            </a:r>
            <a:r>
              <a:rPr lang="en-US" i="1" dirty="0">
                <a:solidFill>
                  <a:srgbClr val="FF0000"/>
                </a:solidFill>
              </a:rPr>
              <a:t>most</a:t>
            </a:r>
            <a:r>
              <a:rPr lang="en-US" dirty="0">
                <a:solidFill>
                  <a:srgbClr val="FF0000"/>
                </a:solidFill>
              </a:rPr>
              <a:t> sessions and </a:t>
            </a:r>
            <a:r>
              <a:rPr lang="en-US" b="1" dirty="0">
                <a:solidFill>
                  <a:srgbClr val="FF0000"/>
                </a:solidFill>
              </a:rPr>
              <a:t>attempt</a:t>
            </a:r>
            <a:r>
              <a:rPr lang="en-US" dirty="0">
                <a:solidFill>
                  <a:srgbClr val="FF0000"/>
                </a:solidFill>
              </a:rPr>
              <a:t> every task</a:t>
            </a:r>
          </a:p>
        </p:txBody>
      </p:sp>
    </p:spTree>
    <p:extLst>
      <p:ext uri="{BB962C8B-B14F-4D97-AF65-F5344CB8AC3E}">
        <p14:creationId xmlns:p14="http://schemas.microsoft.com/office/powerpoint/2010/main" val="1951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Join Our Discord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1B8AA-78DA-78FC-FF66-5B80D3A8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591" y="1775879"/>
            <a:ext cx="6958818" cy="48272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FE2110-F208-49AB-39E7-69FF89DC5F12}"/>
              </a:ext>
            </a:extLst>
          </p:cNvPr>
          <p:cNvSpPr txBox="1"/>
          <p:nvPr/>
        </p:nvSpPr>
        <p:spPr>
          <a:xfrm>
            <a:off x="2964305" y="1283915"/>
            <a:ext cx="3215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https://discord.gg/EpjZQwQm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Greek Alphabet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0D71FE-3A78-48DA-9801-01520BA798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232" y="1468581"/>
            <a:ext cx="8603535" cy="474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8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06" y="365126"/>
            <a:ext cx="8161389" cy="1103455"/>
          </a:xfrm>
        </p:spPr>
        <p:txBody>
          <a:bodyPr>
            <a:noAutofit/>
          </a:bodyPr>
          <a:lstStyle/>
          <a:p>
            <a:pPr algn="ctr"/>
            <a:r>
              <a:rPr lang="en-US" sz="3200" u="sng" dirty="0">
                <a:latin typeface="+mn-lt"/>
              </a:rPr>
              <a:t>Know</a:t>
            </a:r>
            <a:r>
              <a:rPr lang="en-US" sz="3200" dirty="0">
                <a:latin typeface="+mn-lt"/>
              </a:rPr>
              <a:t> the Double Struck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E32B5B-ADD4-43ED-A2C8-F849D333AEBD}"/>
              </a:ext>
            </a:extLst>
          </p:cNvPr>
          <p:cNvSpPr/>
          <p:nvPr/>
        </p:nvSpPr>
        <p:spPr>
          <a:xfrm>
            <a:off x="7909932" y="4103649"/>
            <a:ext cx="297366" cy="468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B8F8B6-7901-4D17-82FC-639321872390}"/>
              </a:ext>
            </a:extLst>
          </p:cNvPr>
          <p:cNvSpPr/>
          <p:nvPr/>
        </p:nvSpPr>
        <p:spPr>
          <a:xfrm>
            <a:off x="1196897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402644-DEB0-4271-AEA4-CC9B2AAA15E7}"/>
              </a:ext>
            </a:extLst>
          </p:cNvPr>
          <p:cNvSpPr/>
          <p:nvPr/>
        </p:nvSpPr>
        <p:spPr>
          <a:xfrm>
            <a:off x="2397513" y="2230244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E8216-C20E-4E2B-B523-B9736F623302}"/>
              </a:ext>
            </a:extLst>
          </p:cNvPr>
          <p:cNvSpPr/>
          <p:nvPr/>
        </p:nvSpPr>
        <p:spPr>
          <a:xfrm>
            <a:off x="3884341" y="2230243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5ABD4E-90F6-45D1-B5E3-D02D03158C53}"/>
              </a:ext>
            </a:extLst>
          </p:cNvPr>
          <p:cNvSpPr/>
          <p:nvPr/>
        </p:nvSpPr>
        <p:spPr>
          <a:xfrm>
            <a:off x="5084957" y="225638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B39DFCB-1172-41F2-B32C-9D42559F5175}"/>
              </a:ext>
            </a:extLst>
          </p:cNvPr>
          <p:cNvSpPr/>
          <p:nvPr/>
        </p:nvSpPr>
        <p:spPr>
          <a:xfrm>
            <a:off x="6486292" y="2252661"/>
            <a:ext cx="26892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1375F-23A1-495E-A353-C66B4D6541A5}"/>
              </a:ext>
            </a:extLst>
          </p:cNvPr>
          <p:cNvSpPr/>
          <p:nvPr/>
        </p:nvSpPr>
        <p:spPr>
          <a:xfrm>
            <a:off x="7611323" y="2237727"/>
            <a:ext cx="268929" cy="193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FF535-72D5-430B-AF8C-BF9FB4B28E2F}"/>
              </a:ext>
            </a:extLst>
          </p:cNvPr>
          <p:cNvSpPr/>
          <p:nvPr/>
        </p:nvSpPr>
        <p:spPr>
          <a:xfrm>
            <a:off x="1018477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050DE5-1ABE-4C5E-A3CA-CE9E1909903A}"/>
              </a:ext>
            </a:extLst>
          </p:cNvPr>
          <p:cNvSpPr/>
          <p:nvPr/>
        </p:nvSpPr>
        <p:spPr>
          <a:xfrm>
            <a:off x="2483006" y="3419191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2CFA01-A6C3-4625-955C-C995019F377B}"/>
              </a:ext>
            </a:extLst>
          </p:cNvPr>
          <p:cNvSpPr/>
          <p:nvPr/>
        </p:nvSpPr>
        <p:spPr>
          <a:xfrm>
            <a:off x="3697371" y="3443862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F6208F-577F-42E5-A2A9-BA6311CA3494}"/>
              </a:ext>
            </a:extLst>
          </p:cNvPr>
          <p:cNvSpPr/>
          <p:nvPr/>
        </p:nvSpPr>
        <p:spPr>
          <a:xfrm>
            <a:off x="5097225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C33B8D-D15B-4062-A345-16EF777D7D25}"/>
              </a:ext>
            </a:extLst>
          </p:cNvPr>
          <p:cNvSpPr/>
          <p:nvPr/>
        </p:nvSpPr>
        <p:spPr>
          <a:xfrm>
            <a:off x="6535263" y="3460076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67266D-60EF-430A-9BDE-A98D31D5B3D8}"/>
              </a:ext>
            </a:extLst>
          </p:cNvPr>
          <p:cNvSpPr/>
          <p:nvPr/>
        </p:nvSpPr>
        <p:spPr>
          <a:xfrm>
            <a:off x="7465001" y="3443862"/>
            <a:ext cx="268928" cy="1871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E21111-39C6-49C0-8F4F-14C0F043EBEC}"/>
              </a:ext>
            </a:extLst>
          </p:cNvPr>
          <p:cNvSpPr/>
          <p:nvPr/>
        </p:nvSpPr>
        <p:spPr>
          <a:xfrm>
            <a:off x="954171" y="4632809"/>
            <a:ext cx="170986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C1C033-11AF-4BBA-B764-386ECB814E94}"/>
              </a:ext>
            </a:extLst>
          </p:cNvPr>
          <p:cNvSpPr/>
          <p:nvPr/>
        </p:nvSpPr>
        <p:spPr>
          <a:xfrm>
            <a:off x="2210543" y="4632809"/>
            <a:ext cx="186970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B0F2946-6664-4538-BE15-A2386CD88D99}"/>
              </a:ext>
            </a:extLst>
          </p:cNvPr>
          <p:cNvSpPr/>
          <p:nvPr/>
        </p:nvSpPr>
        <p:spPr>
          <a:xfrm>
            <a:off x="3973551" y="4632809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547C55E-917B-484B-A107-37215AC3446F}"/>
              </a:ext>
            </a:extLst>
          </p:cNvPr>
          <p:cNvSpPr/>
          <p:nvPr/>
        </p:nvSpPr>
        <p:spPr>
          <a:xfrm>
            <a:off x="4785734" y="463414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0B1B6C9-2242-4860-B1FB-C669999BF9F5}"/>
              </a:ext>
            </a:extLst>
          </p:cNvPr>
          <p:cNvSpPr/>
          <p:nvPr/>
        </p:nvSpPr>
        <p:spPr>
          <a:xfrm>
            <a:off x="6223773" y="4632808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0DCD748-DCFD-4F3F-8BA4-29CB2428DFBF}"/>
              </a:ext>
            </a:extLst>
          </p:cNvPr>
          <p:cNvSpPr/>
          <p:nvPr/>
        </p:nvSpPr>
        <p:spPr>
          <a:xfrm>
            <a:off x="7653454" y="462942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92D142E-01B8-4CE4-A58B-0BC07B03A80D}"/>
              </a:ext>
            </a:extLst>
          </p:cNvPr>
          <p:cNvSpPr/>
          <p:nvPr/>
        </p:nvSpPr>
        <p:spPr>
          <a:xfrm>
            <a:off x="1018477" y="582175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EF94A6E-405B-4442-9F7C-EAAF703A17FB}"/>
              </a:ext>
            </a:extLst>
          </p:cNvPr>
          <p:cNvSpPr/>
          <p:nvPr/>
        </p:nvSpPr>
        <p:spPr>
          <a:xfrm>
            <a:off x="2653992" y="5860597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59EF67-97A7-4DD7-94D4-468C5D88BEC9}"/>
              </a:ext>
            </a:extLst>
          </p:cNvPr>
          <p:cNvSpPr/>
          <p:nvPr/>
        </p:nvSpPr>
        <p:spPr>
          <a:xfrm>
            <a:off x="3569132" y="5860596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E44D127-25B6-4B34-9249-AAA12222DE2B}"/>
              </a:ext>
            </a:extLst>
          </p:cNvPr>
          <p:cNvSpPr/>
          <p:nvPr/>
        </p:nvSpPr>
        <p:spPr>
          <a:xfrm>
            <a:off x="4905239" y="5860595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548401-DFA4-42C4-8CA9-51C3FB63D2DA}"/>
              </a:ext>
            </a:extLst>
          </p:cNvPr>
          <p:cNvSpPr/>
          <p:nvPr/>
        </p:nvSpPr>
        <p:spPr>
          <a:xfrm>
            <a:off x="6134655" y="583662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105AA09-C196-4247-8556-4FA71569539E}"/>
              </a:ext>
            </a:extLst>
          </p:cNvPr>
          <p:cNvSpPr/>
          <p:nvPr/>
        </p:nvSpPr>
        <p:spPr>
          <a:xfrm>
            <a:off x="7759387" y="5860594"/>
            <a:ext cx="256478" cy="17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/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 Natural Numbers (1,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 = Integers (-3, -2, -1, 0, 1, 2, 3)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ℚ</m:t>
                    </m:r>
                  </m:oMath>
                </a14:m>
                <a:r>
                  <a:rPr lang="en-US" sz="2400" dirty="0"/>
                  <a:t> = Rational Numbers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= Real Numbers (decimals)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= Complex Numbers (Re + </a:t>
                </a:r>
                <a:r>
                  <a:rPr lang="en-US" sz="2400" dirty="0" err="1"/>
                  <a:t>Im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773C4B3-F25A-4784-A35C-F73354C3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395" y="2486981"/>
                <a:ext cx="4429211" cy="1938992"/>
              </a:xfrm>
              <a:prstGeom prst="rect">
                <a:avLst/>
              </a:prstGeom>
              <a:blipFill>
                <a:blip r:embed="rId3"/>
                <a:stretch>
                  <a:fillRect l="-823" t="-2181" b="-560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llout: Line 5">
            <a:extLst>
              <a:ext uri="{FF2B5EF4-FFF2-40B4-BE49-F238E27FC236}">
                <a16:creationId xmlns:a16="http://schemas.microsoft.com/office/drawing/2014/main" id="{C3C7CCDF-98E7-464E-BF11-952025068C5D}"/>
              </a:ext>
            </a:extLst>
          </p:cNvPr>
          <p:cNvSpPr/>
          <p:nvPr/>
        </p:nvSpPr>
        <p:spPr>
          <a:xfrm>
            <a:off x="7224947" y="3581191"/>
            <a:ext cx="1264343" cy="738836"/>
          </a:xfrm>
          <a:prstGeom prst="borderCallout1">
            <a:avLst>
              <a:gd name="adj1" fmla="val 18750"/>
              <a:gd name="adj2" fmla="val -8333"/>
              <a:gd name="adj3" fmla="val -14233"/>
              <a:gd name="adj4" fmla="val -927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Think Q for quotient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/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ℕ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43B8D9-364F-45F1-9907-C8A6F728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8272" y="5007059"/>
                <a:ext cx="2647456" cy="369332"/>
              </a:xfrm>
              <a:prstGeom prst="rect">
                <a:avLst/>
              </a:prstGeom>
              <a:blipFill>
                <a:blip r:embed="rId4"/>
                <a:stretch>
                  <a:fillRect l="-1152" r="-922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610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It does not take thousands of lines of code to keep importance science moving right along…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don’t have to be a professional programmer or know all the arcane aspects of computer languages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closer you get to </a:t>
            </a:r>
            <a:r>
              <a:rPr lang="en-US" sz="2000" b="1">
                <a:solidFill>
                  <a:srgbClr val="00B050"/>
                </a:solidFill>
              </a:rPr>
              <a:t>cutting edge science</a:t>
            </a:r>
            <a:r>
              <a:rPr lang="en-US" sz="2000"/>
              <a:t>, the less likely you’ll be able to just “download an app” to accomplish what you need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If you don’t know how to code…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You will at some point start to </a:t>
            </a:r>
            <a:r>
              <a:rPr lang="en-US" sz="2000" b="1" i="1">
                <a:solidFill>
                  <a:srgbClr val="0070C0"/>
                </a:solidFill>
              </a:rPr>
              <a:t>subconsciously</a:t>
            </a:r>
            <a:r>
              <a:rPr lang="en-US" sz="2000"/>
              <a:t> limit the types of analysis you can perform because you will remain at the mercy of the available software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Should software shape your science, or instead, will you shape software to </a:t>
            </a:r>
            <a:r>
              <a:rPr lang="en-US" sz="2000" b="1">
                <a:solidFill>
                  <a:srgbClr val="FF0000"/>
                </a:solidFill>
              </a:rPr>
              <a:t>advance</a:t>
            </a:r>
            <a:r>
              <a:rPr lang="en-US" sz="2000"/>
              <a:t> your science?</a:t>
            </a:r>
            <a:endParaRPr lang="en-US" sz="2400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000" b="1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B39B1D-B7E3-45FB-E6CD-A6311E4A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363" y="351831"/>
            <a:ext cx="4925274" cy="61543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EE3E11-C495-4B5F-332E-4686A6DEC498}"/>
              </a:ext>
            </a:extLst>
          </p:cNvPr>
          <p:cNvSpPr/>
          <p:nvPr/>
        </p:nvSpPr>
        <p:spPr>
          <a:xfrm>
            <a:off x="5119141" y="5973580"/>
            <a:ext cx="1146748" cy="25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/>
                  <a:t>Develop a closed form (analytic) expression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that generates this sequence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(1)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(2)=−1,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𝑒𝑡𝑐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2, −1, 1,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sz="2000" dirty="0"/>
              </a:p>
              <a:p>
                <a:pPr marL="457200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/>
                  <a:t>Having the above expression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, find the value for: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What is your proposed value for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−2.7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dirty="0"/>
                  <a:t>Upload your solution to the BNL QIS101 SharePoint site</a:t>
                </a:r>
              </a:p>
              <a:p>
                <a:pPr marL="457200" indent="-457200">
                  <a:buFont typeface="+mj-lt"/>
                  <a:buAutoNum type="arabicPeriod" startAt="3"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4351338"/>
              </a:xfrm>
              <a:blipFill>
                <a:blip r:embed="rId2"/>
                <a:stretch>
                  <a:fillRect l="-1236" t="-2101" r="-54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TASK 01-01</a:t>
            </a:r>
            <a:endParaRPr lang="en-US" sz="3200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6D560-828F-4A6E-950B-2AA14FE1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22" y="1536959"/>
            <a:ext cx="7011659" cy="4268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5771" y="3270930"/>
            <a:ext cx="1944571" cy="29946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28650" y="3025140"/>
            <a:ext cx="6084571" cy="558210"/>
            <a:chOff x="628650" y="3025140"/>
            <a:chExt cx="6084571" cy="558210"/>
          </a:xfrm>
        </p:grpSpPr>
        <p:sp>
          <p:nvSpPr>
            <p:cNvPr id="8" name="Rectangle 7"/>
            <p:cNvSpPr/>
            <p:nvPr/>
          </p:nvSpPr>
          <p:spPr>
            <a:xfrm>
              <a:off x="3992881" y="302514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28650" y="3337560"/>
              <a:ext cx="2720340" cy="245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4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3072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Scientific computing problems </a:t>
            </a:r>
            <a:r>
              <a:rPr lang="en-US" sz="2400" b="1"/>
              <a:t>cannot be solved </a:t>
            </a:r>
            <a:r>
              <a:rPr lang="en-US" sz="2400"/>
              <a:t>using just a graphing calculator or a spreadsheet program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computer should not be viewed as just another closed-form benchtop instrument with fixed functionality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SciComp does not require writing thousands of lines of code to answer problems – complete code usually fits on </a:t>
            </a:r>
            <a:r>
              <a:rPr lang="en-US" sz="2000" b="1">
                <a:solidFill>
                  <a:srgbClr val="00B050"/>
                </a:solidFill>
              </a:rPr>
              <a:t>one</a:t>
            </a:r>
            <a:r>
              <a:rPr lang="en-US" sz="2000"/>
              <a:t> slide!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/>
              <a:t>SciComp is </a:t>
            </a:r>
            <a:r>
              <a:rPr lang="en-US" sz="2400" b="1">
                <a:solidFill>
                  <a:srgbClr val="FF0000"/>
                </a:solidFill>
              </a:rPr>
              <a:t>applied</a:t>
            </a:r>
            <a:r>
              <a:rPr lang="en-US" sz="2400"/>
              <a:t> computer 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CompSci is </a:t>
            </a:r>
            <a:r>
              <a:rPr lang="en-US" sz="2000" i="1"/>
              <a:t>computer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The first name of SciComp is </a:t>
            </a:r>
            <a:r>
              <a:rPr lang="en-US" sz="2000" b="1" u="sng">
                <a:solidFill>
                  <a:srgbClr val="0070C0"/>
                </a:solidFill>
              </a:rPr>
              <a:t>science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000"/>
              <a:t>A </a:t>
            </a:r>
            <a:r>
              <a:rPr lang="en-US" sz="2000" b="1">
                <a:solidFill>
                  <a:srgbClr val="00B050"/>
                </a:solidFill>
              </a:rPr>
              <a:t>triple helix </a:t>
            </a:r>
            <a:r>
              <a:rPr lang="en-US" sz="2000"/>
              <a:t>of math, science, and computing</a:t>
            </a:r>
            <a:endParaRPr lang="en-US"/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/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What is Scientific Computing?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950" y="4810384"/>
            <a:ext cx="1332476" cy="15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2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vs CompSci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6250" y="1905000"/>
            <a:ext cx="3867150" cy="4609535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Probability and Statistics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Simulation and Modelling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Data Visualization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Storing and Analyzing Very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Parallel &amp; Distributed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Speed and Accuracy Paramount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Functional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Open-Ended Problems with Unknown Solutions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180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1550" y="1905001"/>
            <a:ext cx="3448050" cy="460953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General Data Structures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Design Methodologies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Procedural Languages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Stand-Alone Programs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Emphasis on Object-Orientation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Simple Data Models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Sequential Algorithms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Less Graphics Intensive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/>
              <a:t>Directed Closed-Form Problems with Known Solutions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987424" y="1367135"/>
            <a:ext cx="284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Scientific Computing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72289" y="1367135"/>
            <a:ext cx="286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Computer Science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27DF82-30A9-44D4-9F6A-EE1E06F2E0FE}"/>
              </a:ext>
            </a:extLst>
          </p:cNvPr>
          <p:cNvSpPr/>
          <p:nvPr/>
        </p:nvSpPr>
        <p:spPr>
          <a:xfrm>
            <a:off x="548640" y="1905000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917002-8DE2-4E81-9D15-FAE975943BF0}"/>
              </a:ext>
            </a:extLst>
          </p:cNvPr>
          <p:cNvSpPr/>
          <p:nvPr/>
        </p:nvSpPr>
        <p:spPr>
          <a:xfrm>
            <a:off x="548640" y="2723082"/>
            <a:ext cx="3343046" cy="36271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178B65-145E-4C76-AF47-D3E2D4C3A4F1}"/>
              </a:ext>
            </a:extLst>
          </p:cNvPr>
          <p:cNvSpPr/>
          <p:nvPr/>
        </p:nvSpPr>
        <p:spPr>
          <a:xfrm>
            <a:off x="548640" y="4618808"/>
            <a:ext cx="3343046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4C2CE91-7E55-454C-B727-A7980304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EE59E-BBC4-48CA-8B37-15D13D25AB55}"/>
              </a:ext>
            </a:extLst>
          </p:cNvPr>
          <p:cNvSpPr/>
          <p:nvPr/>
        </p:nvSpPr>
        <p:spPr>
          <a:xfrm>
            <a:off x="548639" y="5748071"/>
            <a:ext cx="3738067" cy="66276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8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 animBg="1"/>
      <p:bldP spid="9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50077"/>
            <a:ext cx="4661807" cy="49888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types</a:t>
            </a:r>
            <a:r>
              <a:rPr lang="en-US" sz="2400" dirty="0"/>
              <a:t>: int, float, bool,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Data </a:t>
            </a:r>
            <a:r>
              <a:rPr lang="en-US" sz="2400" b="1" dirty="0"/>
              <a:t>structures</a:t>
            </a:r>
            <a:r>
              <a:rPr lang="en-US" sz="2400" dirty="0"/>
              <a:t>: lists, arrays, dictionaries, classes, modules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Functions</a:t>
            </a:r>
            <a:r>
              <a:rPr lang="en-US" sz="2400" dirty="0"/>
              <a:t>: def, return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Statements</a:t>
            </a:r>
            <a:r>
              <a:rPr lang="en-US" sz="2400" dirty="0"/>
              <a:t>: if, for, while, break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Patterns</a:t>
            </a:r>
            <a:r>
              <a:rPr lang="en-US" sz="2400" dirty="0"/>
              <a:t>: vectorization, divide &amp; conquer, map-reduce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Algorithms</a:t>
            </a:r>
            <a:r>
              <a:rPr lang="en-US" sz="2400" dirty="0"/>
              <a:t>: GCD, mean/variance, sorting, searching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/>
              <a:t>Modules</a:t>
            </a:r>
            <a:r>
              <a:rPr lang="en-US" sz="2400" dirty="0"/>
              <a:t>: </a:t>
            </a:r>
            <a:r>
              <a:rPr lang="en-US" sz="2400" dirty="0" err="1"/>
              <a:t>numpy</a:t>
            </a:r>
            <a:r>
              <a:rPr lang="en-US" sz="2400" dirty="0"/>
              <a:t>, matplotlib, </a:t>
            </a:r>
            <a:r>
              <a:rPr lang="en-US" sz="2400" dirty="0" err="1"/>
              <a:t>numba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</a:t>
            </a:r>
            <a:r>
              <a:rPr lang="en-US" sz="2400" dirty="0" err="1"/>
              <a:t>sympy</a:t>
            </a:r>
            <a:r>
              <a:rPr lang="en-US" sz="2400" dirty="0"/>
              <a:t>, scikit-learn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latin typeface="+mn-lt"/>
              </a:rPr>
              <a:t>SciComp = </a:t>
            </a:r>
            <a:r>
              <a:rPr lang="en-US" sz="3200" b="1">
                <a:solidFill>
                  <a:srgbClr val="00B050"/>
                </a:solidFill>
                <a:latin typeface="+mn-lt"/>
              </a:rPr>
              <a:t>Just Enough</a:t>
            </a:r>
            <a:r>
              <a:rPr lang="en-US" sz="3200">
                <a:latin typeface="+mn-lt"/>
              </a:rPr>
              <a:t> CompSci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 kern="0">
                <a:solidFill>
                  <a:sysClr val="windowText" lastClr="000000"/>
                </a:solidFill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lang="en-US" kern="0">
              <a:solidFill>
                <a:sysClr val="windowText" lastClr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1809751"/>
            <a:ext cx="3131484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8058" y="3847517"/>
            <a:ext cx="3131484" cy="22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3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4941</TotalTime>
  <Words>2578</Words>
  <Application>Microsoft Office PowerPoint</Application>
  <PresentationFormat>On-screen Show (4:3)</PresentationFormat>
  <Paragraphs>361</Paragraphs>
  <Slides>57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Cambria Math</vt:lpstr>
      <vt:lpstr>Office Theme</vt:lpstr>
      <vt:lpstr>PowerPoint Presentation</vt:lpstr>
      <vt:lpstr>Welcome!</vt:lpstr>
      <vt:lpstr>PowerPoint Presentation</vt:lpstr>
      <vt:lpstr>About Brookhaven National Laboratory</vt:lpstr>
      <vt:lpstr>Agenda</vt:lpstr>
      <vt:lpstr>What is Scientific Computing?</vt:lpstr>
      <vt:lpstr>What is Scientific Computing?</vt:lpstr>
      <vt:lpstr>SciComp vs CompSci</vt:lpstr>
      <vt:lpstr>SciComp = Just Enough CompSci</vt:lpstr>
      <vt:lpstr>Example SciComp Topic Multidimensional Interpolation</vt:lpstr>
      <vt:lpstr>SciComp As Translational Science</vt:lpstr>
      <vt:lpstr>SciComp = The Pathway to Internships</vt:lpstr>
      <vt:lpstr>PowerPoint Presentation</vt:lpstr>
      <vt:lpstr>PowerPoint Presentation</vt:lpstr>
      <vt:lpstr>PowerPoint Presentation</vt:lpstr>
      <vt:lpstr>About Your Fellow Participants</vt:lpstr>
      <vt:lpstr>Your Teaching Assistants</vt:lpstr>
      <vt:lpstr>Your Teaching Assistants</vt:lpstr>
      <vt:lpstr>PowerPoint Presentation</vt:lpstr>
      <vt:lpstr>Quantum Computing vs. SciComp</vt:lpstr>
      <vt:lpstr>Quantum Computing vs. SciComp</vt:lpstr>
      <vt:lpstr>From "Feel Good" to Solving Actual Problems</vt:lpstr>
      <vt:lpstr>Be Spin Adverse</vt:lpstr>
      <vt:lpstr>Click Bait Quantum Physics</vt:lpstr>
      <vt:lpstr>Click Bait Quantum Physics</vt:lpstr>
      <vt:lpstr>A Useful Introductory Metaphor</vt:lpstr>
      <vt:lpstr>A Useful Introductory Metaphor</vt:lpstr>
      <vt:lpstr>A Useful Introductory Metaphor</vt:lpstr>
      <vt:lpstr>A Useful Introductory Metaphor</vt:lpstr>
      <vt:lpstr>Quantum Information Science 101 Foundations of Quantum Computing</vt:lpstr>
      <vt:lpstr>Mathematical Concepts</vt:lpstr>
      <vt:lpstr>Computer Science Concepts</vt:lpstr>
      <vt:lpstr>Science Concepts</vt:lpstr>
      <vt:lpstr>Scientific Computing with Python</vt:lpstr>
      <vt:lpstr>Useful Python &amp; Qiskit Reference Sites</vt:lpstr>
      <vt:lpstr>What makes Quantum Programming Hard?</vt:lpstr>
      <vt:lpstr>My Style</vt:lpstr>
      <vt:lpstr>My Style</vt:lpstr>
      <vt:lpstr>Reasonable Expectations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Quantum Information Science 101 Foundations of Quantum Computing</vt:lpstr>
      <vt:lpstr>What about ChatGPT?</vt:lpstr>
      <vt:lpstr>Document My Code &amp; Yours</vt:lpstr>
      <vt:lpstr>Grit Beats Wit</vt:lpstr>
      <vt:lpstr>Join Our Discord Channel</vt:lpstr>
      <vt:lpstr>Know the Greek Alphabet</vt:lpstr>
      <vt:lpstr>Know the Double Struck Letters</vt:lpstr>
      <vt:lpstr>Final Thoughts</vt:lpstr>
      <vt:lpstr>PowerPoint Presentation</vt:lpstr>
      <vt:lpstr>TASK 01-01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848</cp:revision>
  <cp:lastPrinted>2015-06-01T00:45:11Z</cp:lastPrinted>
  <dcterms:created xsi:type="dcterms:W3CDTF">2014-09-21T17:58:26Z</dcterms:created>
  <dcterms:modified xsi:type="dcterms:W3CDTF">2023-06-11T04:15:21Z</dcterms:modified>
</cp:coreProperties>
</file>